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2"/>
  </p:notesMasterIdLst>
  <p:sldIdLst>
    <p:sldId id="256" r:id="rId2"/>
    <p:sldId id="260" r:id="rId3"/>
    <p:sldId id="377" r:id="rId4"/>
    <p:sldId id="379" r:id="rId5"/>
    <p:sldId id="378" r:id="rId6"/>
    <p:sldId id="259" r:id="rId7"/>
    <p:sldId id="261" r:id="rId8"/>
    <p:sldId id="344" r:id="rId9"/>
    <p:sldId id="282" r:id="rId10"/>
    <p:sldId id="263" r:id="rId11"/>
    <p:sldId id="267" r:id="rId12"/>
    <p:sldId id="360" r:id="rId13"/>
    <p:sldId id="380" r:id="rId14"/>
    <p:sldId id="357" r:id="rId15"/>
    <p:sldId id="283" r:id="rId16"/>
    <p:sldId id="268" r:id="rId17"/>
    <p:sldId id="269" r:id="rId18"/>
    <p:sldId id="270" r:id="rId19"/>
    <p:sldId id="381" r:id="rId20"/>
    <p:sldId id="361" r:id="rId21"/>
    <p:sldId id="271" r:id="rId22"/>
    <p:sldId id="362" r:id="rId23"/>
    <p:sldId id="363" r:id="rId24"/>
    <p:sldId id="364" r:id="rId25"/>
    <p:sldId id="365" r:id="rId26"/>
    <p:sldId id="272" r:id="rId27"/>
    <p:sldId id="366" r:id="rId28"/>
    <p:sldId id="274" r:id="rId29"/>
    <p:sldId id="273" r:id="rId30"/>
    <p:sldId id="275" r:id="rId31"/>
    <p:sldId id="276" r:id="rId32"/>
    <p:sldId id="277" r:id="rId33"/>
    <p:sldId id="311" r:id="rId34"/>
    <p:sldId id="312" r:id="rId35"/>
    <p:sldId id="313" r:id="rId36"/>
    <p:sldId id="314" r:id="rId37"/>
    <p:sldId id="315" r:id="rId38"/>
    <p:sldId id="278" r:id="rId39"/>
    <p:sldId id="367" r:id="rId40"/>
    <p:sldId id="368" r:id="rId41"/>
    <p:sldId id="358" r:id="rId42"/>
    <p:sldId id="359" r:id="rId43"/>
    <p:sldId id="279" r:id="rId44"/>
    <p:sldId id="383" r:id="rId45"/>
    <p:sldId id="385" r:id="rId46"/>
    <p:sldId id="386" r:id="rId47"/>
    <p:sldId id="280" r:id="rId48"/>
    <p:sldId id="281" r:id="rId49"/>
    <p:sldId id="319" r:id="rId50"/>
    <p:sldId id="320" r:id="rId51"/>
    <p:sldId id="321" r:id="rId52"/>
    <p:sldId id="322" r:id="rId53"/>
    <p:sldId id="323" r:id="rId54"/>
    <p:sldId id="284" r:id="rId55"/>
    <p:sldId id="264" r:id="rId56"/>
    <p:sldId id="265" r:id="rId57"/>
    <p:sldId id="369" r:id="rId58"/>
    <p:sldId id="370" r:id="rId59"/>
    <p:sldId id="371" r:id="rId60"/>
    <p:sldId id="285" r:id="rId61"/>
    <p:sldId id="286" r:id="rId62"/>
    <p:sldId id="287" r:id="rId63"/>
    <p:sldId id="288" r:id="rId64"/>
    <p:sldId id="382" r:id="rId65"/>
    <p:sldId id="266" r:id="rId66"/>
    <p:sldId id="257" r:id="rId67"/>
    <p:sldId id="289" r:id="rId68"/>
    <p:sldId id="290" r:id="rId69"/>
    <p:sldId id="291" r:id="rId70"/>
    <p:sldId id="372" r:id="rId71"/>
    <p:sldId id="373" r:id="rId72"/>
    <p:sldId id="292" r:id="rId73"/>
    <p:sldId id="299" r:id="rId74"/>
    <p:sldId id="374" r:id="rId75"/>
    <p:sldId id="375" r:id="rId76"/>
    <p:sldId id="376" r:id="rId77"/>
    <p:sldId id="296" r:id="rId78"/>
    <p:sldId id="300" r:id="rId79"/>
    <p:sldId id="302" r:id="rId80"/>
    <p:sldId id="301" r:id="rId81"/>
    <p:sldId id="297" r:id="rId82"/>
    <p:sldId id="298" r:id="rId83"/>
    <p:sldId id="345" r:id="rId84"/>
    <p:sldId id="294" r:id="rId85"/>
    <p:sldId id="258" r:id="rId86"/>
    <p:sldId id="346" r:id="rId87"/>
    <p:sldId id="347" r:id="rId88"/>
    <p:sldId id="348" r:id="rId89"/>
    <p:sldId id="349" r:id="rId90"/>
    <p:sldId id="350" r:id="rId91"/>
    <p:sldId id="351" r:id="rId92"/>
    <p:sldId id="352" r:id="rId93"/>
    <p:sldId id="353" r:id="rId94"/>
    <p:sldId id="354" r:id="rId95"/>
    <p:sldId id="355" r:id="rId96"/>
    <p:sldId id="356" r:id="rId97"/>
    <p:sldId id="325" r:id="rId98"/>
    <p:sldId id="326" r:id="rId99"/>
    <p:sldId id="327" r:id="rId100"/>
    <p:sldId id="328" r:id="rId101"/>
    <p:sldId id="329" r:id="rId102"/>
    <p:sldId id="333" r:id="rId103"/>
    <p:sldId id="335" r:id="rId104"/>
    <p:sldId id="336" r:id="rId105"/>
    <p:sldId id="337" r:id="rId106"/>
    <p:sldId id="338" r:id="rId107"/>
    <p:sldId id="339" r:id="rId108"/>
    <p:sldId id="340" r:id="rId109"/>
    <p:sldId id="341" r:id="rId110"/>
    <p:sldId id="342"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582"/>
  </p:normalViewPr>
  <p:slideViewPr>
    <p:cSldViewPr snapToGrid="0">
      <p:cViewPr>
        <p:scale>
          <a:sx n="68" d="100"/>
          <a:sy n="68" d="100"/>
        </p:scale>
        <p:origin x="2280" y="1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8D505-E3AE-B645-B375-7F0E33362EDE}" type="datetimeFigureOut">
              <a:rPr lang="en-US" smtClean="0"/>
              <a:t>1/27/24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8A62BD-1C69-2547-80F8-39F438E49361}" type="slidenum">
              <a:rPr lang="en-US" smtClean="0"/>
              <a:t>‹#›</a:t>
            </a:fld>
            <a:endParaRPr lang="en-US"/>
          </a:p>
        </p:txBody>
      </p:sp>
    </p:spTree>
    <p:extLst>
      <p:ext uri="{BB962C8B-B14F-4D97-AF65-F5344CB8AC3E}">
        <p14:creationId xmlns:p14="http://schemas.microsoft.com/office/powerpoint/2010/main" val="169345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8A62BD-1C69-2547-80F8-39F438E49361}" type="slidenum">
              <a:rPr lang="en-US" smtClean="0"/>
              <a:t>38</a:t>
            </a:fld>
            <a:endParaRPr lang="en-US"/>
          </a:p>
        </p:txBody>
      </p:sp>
    </p:spTree>
    <p:extLst>
      <p:ext uri="{BB962C8B-B14F-4D97-AF65-F5344CB8AC3E}">
        <p14:creationId xmlns:p14="http://schemas.microsoft.com/office/powerpoint/2010/main" val="2446233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www.tokyodev.com</a:t>
            </a:r>
            <a:r>
              <a:rPr lang="en-US" dirty="0"/>
              <a:t>/articles/all-code-is-technical-debt</a:t>
            </a:r>
          </a:p>
        </p:txBody>
      </p:sp>
      <p:sp>
        <p:nvSpPr>
          <p:cNvPr id="4" name="Slide Number Placeholder 3"/>
          <p:cNvSpPr>
            <a:spLocks noGrp="1"/>
          </p:cNvSpPr>
          <p:nvPr>
            <p:ph type="sldNum" sz="quarter" idx="5"/>
          </p:nvPr>
        </p:nvSpPr>
        <p:spPr/>
        <p:txBody>
          <a:bodyPr/>
          <a:lstStyle/>
          <a:p>
            <a:fld id="{208A62BD-1C69-2547-80F8-39F438E49361}" type="slidenum">
              <a:rPr lang="en-US" smtClean="0"/>
              <a:t>66</a:t>
            </a:fld>
            <a:endParaRPr lang="en-US"/>
          </a:p>
        </p:txBody>
      </p:sp>
    </p:spTree>
    <p:extLst>
      <p:ext uri="{BB962C8B-B14F-4D97-AF65-F5344CB8AC3E}">
        <p14:creationId xmlns:p14="http://schemas.microsoft.com/office/powerpoint/2010/main" val="831706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619A-0006-BD4A-2E4C-C817B7B607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DE6C0E-E4CE-8AE7-D26D-20BB5397E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CEA867-7F03-DE6A-A66B-CB20DCD4B4DD}"/>
              </a:ext>
            </a:extLst>
          </p:cNvPr>
          <p:cNvSpPr>
            <a:spLocks noGrp="1"/>
          </p:cNvSpPr>
          <p:nvPr>
            <p:ph type="dt" sz="half" idx="10"/>
          </p:nvPr>
        </p:nvSpPr>
        <p:spPr/>
        <p:txBody>
          <a:bodyPr/>
          <a:lstStyle/>
          <a:p>
            <a:fld id="{9985A316-5C87-514E-9EE4-FFD6FC08BA39}" type="datetimeFigureOut">
              <a:rPr lang="en-US" smtClean="0"/>
              <a:t>1/27/24</a:t>
            </a:fld>
            <a:endParaRPr lang="en-US"/>
          </a:p>
        </p:txBody>
      </p:sp>
      <p:sp>
        <p:nvSpPr>
          <p:cNvPr id="5" name="Footer Placeholder 4">
            <a:extLst>
              <a:ext uri="{FF2B5EF4-FFF2-40B4-BE49-F238E27FC236}">
                <a16:creationId xmlns:a16="http://schemas.microsoft.com/office/drawing/2014/main" id="{7675D204-9B09-8124-1D5C-81B44AE61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D2344-B516-E5A4-CF3F-541BA0C46D00}"/>
              </a:ext>
            </a:extLst>
          </p:cNvPr>
          <p:cNvSpPr>
            <a:spLocks noGrp="1"/>
          </p:cNvSpPr>
          <p:nvPr>
            <p:ph type="sldNum" sz="quarter" idx="12"/>
          </p:nvPr>
        </p:nvSpPr>
        <p:spPr/>
        <p:txBody>
          <a:bodyPr/>
          <a:lstStyle/>
          <a:p>
            <a:fld id="{C9F8071C-582C-EB47-8DEC-A7239CAE94E0}" type="slidenum">
              <a:rPr lang="en-US" smtClean="0"/>
              <a:t>‹#›</a:t>
            </a:fld>
            <a:endParaRPr lang="en-US"/>
          </a:p>
        </p:txBody>
      </p:sp>
    </p:spTree>
    <p:extLst>
      <p:ext uri="{BB962C8B-B14F-4D97-AF65-F5344CB8AC3E}">
        <p14:creationId xmlns:p14="http://schemas.microsoft.com/office/powerpoint/2010/main" val="3699055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0E584-6722-3A10-A075-6C5CE4BBA4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D1C47D-A03F-BC3D-DAF0-B013AD261C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EDA555-7CE8-1BFB-ABBA-A20E90CCDA93}"/>
              </a:ext>
            </a:extLst>
          </p:cNvPr>
          <p:cNvSpPr>
            <a:spLocks noGrp="1"/>
          </p:cNvSpPr>
          <p:nvPr>
            <p:ph type="dt" sz="half" idx="10"/>
          </p:nvPr>
        </p:nvSpPr>
        <p:spPr/>
        <p:txBody>
          <a:bodyPr/>
          <a:lstStyle/>
          <a:p>
            <a:fld id="{9985A316-5C87-514E-9EE4-FFD6FC08BA39}" type="datetimeFigureOut">
              <a:rPr lang="en-US" smtClean="0"/>
              <a:t>1/27/24</a:t>
            </a:fld>
            <a:endParaRPr lang="en-US"/>
          </a:p>
        </p:txBody>
      </p:sp>
      <p:sp>
        <p:nvSpPr>
          <p:cNvPr id="5" name="Footer Placeholder 4">
            <a:extLst>
              <a:ext uri="{FF2B5EF4-FFF2-40B4-BE49-F238E27FC236}">
                <a16:creationId xmlns:a16="http://schemas.microsoft.com/office/drawing/2014/main" id="{2DDFF9DA-03DE-BBE8-AB11-9649916338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B92A7B-6A74-916E-E6C4-6D601D9137DC}"/>
              </a:ext>
            </a:extLst>
          </p:cNvPr>
          <p:cNvSpPr>
            <a:spLocks noGrp="1"/>
          </p:cNvSpPr>
          <p:nvPr>
            <p:ph type="sldNum" sz="quarter" idx="12"/>
          </p:nvPr>
        </p:nvSpPr>
        <p:spPr/>
        <p:txBody>
          <a:bodyPr/>
          <a:lstStyle/>
          <a:p>
            <a:fld id="{C9F8071C-582C-EB47-8DEC-A7239CAE94E0}" type="slidenum">
              <a:rPr lang="en-US" smtClean="0"/>
              <a:t>‹#›</a:t>
            </a:fld>
            <a:endParaRPr lang="en-US"/>
          </a:p>
        </p:txBody>
      </p:sp>
    </p:spTree>
    <p:extLst>
      <p:ext uri="{BB962C8B-B14F-4D97-AF65-F5344CB8AC3E}">
        <p14:creationId xmlns:p14="http://schemas.microsoft.com/office/powerpoint/2010/main" val="3557929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125A6F-23C2-2FDB-4C79-8840243733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AA90EA-937C-97CB-D46C-CFA5DFD00F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E90560-8167-518F-F33C-0F678E982210}"/>
              </a:ext>
            </a:extLst>
          </p:cNvPr>
          <p:cNvSpPr>
            <a:spLocks noGrp="1"/>
          </p:cNvSpPr>
          <p:nvPr>
            <p:ph type="dt" sz="half" idx="10"/>
          </p:nvPr>
        </p:nvSpPr>
        <p:spPr/>
        <p:txBody>
          <a:bodyPr/>
          <a:lstStyle/>
          <a:p>
            <a:fld id="{9985A316-5C87-514E-9EE4-FFD6FC08BA39}" type="datetimeFigureOut">
              <a:rPr lang="en-US" smtClean="0"/>
              <a:t>1/27/24</a:t>
            </a:fld>
            <a:endParaRPr lang="en-US"/>
          </a:p>
        </p:txBody>
      </p:sp>
      <p:sp>
        <p:nvSpPr>
          <p:cNvPr id="5" name="Footer Placeholder 4">
            <a:extLst>
              <a:ext uri="{FF2B5EF4-FFF2-40B4-BE49-F238E27FC236}">
                <a16:creationId xmlns:a16="http://schemas.microsoft.com/office/drawing/2014/main" id="{D4808BC2-074A-82DB-8357-12871BC03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04A6F-1881-C3AD-0E90-61BC9973B29A}"/>
              </a:ext>
            </a:extLst>
          </p:cNvPr>
          <p:cNvSpPr>
            <a:spLocks noGrp="1"/>
          </p:cNvSpPr>
          <p:nvPr>
            <p:ph type="sldNum" sz="quarter" idx="12"/>
          </p:nvPr>
        </p:nvSpPr>
        <p:spPr/>
        <p:txBody>
          <a:bodyPr/>
          <a:lstStyle/>
          <a:p>
            <a:fld id="{C9F8071C-582C-EB47-8DEC-A7239CAE94E0}" type="slidenum">
              <a:rPr lang="en-US" smtClean="0"/>
              <a:t>‹#›</a:t>
            </a:fld>
            <a:endParaRPr lang="en-US"/>
          </a:p>
        </p:txBody>
      </p:sp>
    </p:spTree>
    <p:extLst>
      <p:ext uri="{BB962C8B-B14F-4D97-AF65-F5344CB8AC3E}">
        <p14:creationId xmlns:p14="http://schemas.microsoft.com/office/powerpoint/2010/main" val="184297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03248" y="2266950"/>
            <a:ext cx="10985502" cy="2324100"/>
          </a:xfrm>
          <a:prstGeom prst="rect">
            <a:avLst/>
          </a:prstGeom>
        </p:spPr>
        <p:txBody>
          <a:bodyPr anchor="ctr"/>
          <a:lstStyle>
            <a:lvl1pPr>
              <a:defRPr sz="5800" b="0" spc="-116">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6000750" y="6542617"/>
            <a:ext cx="184253" cy="1873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5305227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603250" y="2460422"/>
            <a:ext cx="10985500" cy="1937157"/>
          </a:xfrm>
          <a:prstGeom prst="rect">
            <a:avLst/>
          </a:prstGeom>
        </p:spPr>
        <p:txBody>
          <a:bodyPr anchor="ctr"/>
          <a:lstStyle>
            <a:lvl1pPr marL="0" indent="0" algn="ctr">
              <a:lnSpc>
                <a:spcPct val="80000"/>
              </a:lnSpc>
              <a:spcBef>
                <a:spcPts val="0"/>
              </a:spcBef>
              <a:buSzTx/>
              <a:buNone/>
              <a:defRPr sz="5800" spc="-116">
                <a:latin typeface="Helvetica Neue Medium"/>
                <a:ea typeface="Helvetica Neue Medium"/>
                <a:cs typeface="Helvetica Neue Medium"/>
                <a:sym typeface="Helvetica Neue Medium"/>
              </a:defRPr>
            </a:lvl1pPr>
            <a:lvl2pPr marL="0" indent="0" algn="ctr">
              <a:lnSpc>
                <a:spcPct val="80000"/>
              </a:lnSpc>
              <a:spcBef>
                <a:spcPts val="0"/>
              </a:spcBef>
              <a:buSzTx/>
              <a:buNone/>
              <a:defRPr sz="5800" spc="-116">
                <a:latin typeface="Helvetica Neue Medium"/>
                <a:ea typeface="Helvetica Neue Medium"/>
                <a:cs typeface="Helvetica Neue Medium"/>
                <a:sym typeface="Helvetica Neue Medium"/>
              </a:defRPr>
            </a:lvl2pPr>
            <a:lvl3pPr marL="0" indent="0" algn="ctr">
              <a:lnSpc>
                <a:spcPct val="80000"/>
              </a:lnSpc>
              <a:spcBef>
                <a:spcPts val="0"/>
              </a:spcBef>
              <a:buSzTx/>
              <a:buNone/>
              <a:defRPr sz="5800" spc="-116">
                <a:latin typeface="Helvetica Neue Medium"/>
                <a:ea typeface="Helvetica Neue Medium"/>
                <a:cs typeface="Helvetica Neue Medium"/>
                <a:sym typeface="Helvetica Neue Medium"/>
              </a:defRPr>
            </a:lvl3pPr>
            <a:lvl4pPr marL="0" indent="0" algn="ctr">
              <a:lnSpc>
                <a:spcPct val="80000"/>
              </a:lnSpc>
              <a:spcBef>
                <a:spcPts val="0"/>
              </a:spcBef>
              <a:buSzTx/>
              <a:buNone/>
              <a:defRPr sz="5800" spc="-116">
                <a:latin typeface="Helvetica Neue Medium"/>
                <a:ea typeface="Helvetica Neue Medium"/>
                <a:cs typeface="Helvetica Neue Medium"/>
                <a:sym typeface="Helvetica Neue Medium"/>
              </a:defRPr>
            </a:lvl4pPr>
            <a:lvl5pPr marL="0" indent="0" algn="ctr">
              <a:lnSpc>
                <a:spcPct val="80000"/>
              </a:lnSpc>
              <a:spcBef>
                <a:spcPts val="0"/>
              </a:spcBef>
              <a:buSzTx/>
              <a:buNone/>
              <a:defRPr sz="5800" spc="-116">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8617073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603250" y="539750"/>
            <a:ext cx="10985500" cy="717475"/>
          </a:xfrm>
          <a:prstGeom prst="rect">
            <a:avLst/>
          </a:prstGeom>
        </p:spPr>
        <p:txBody>
          <a:bodyPr/>
          <a:lstStyle/>
          <a:p>
            <a:r>
              <a:t>Slide Title</a:t>
            </a:r>
          </a:p>
        </p:txBody>
      </p:sp>
      <p:sp>
        <p:nvSpPr>
          <p:cNvPr id="80" name="Slide Subtitle"/>
          <p:cNvSpPr txBox="1">
            <a:spLocks noGrp="1"/>
          </p:cNvSpPr>
          <p:nvPr>
            <p:ph type="body" sz="quarter" idx="13"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7370300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603250" y="537964"/>
            <a:ext cx="10985500" cy="3620792"/>
          </a:xfrm>
          <a:prstGeom prst="rect">
            <a:avLst/>
          </a:prstGeom>
        </p:spPr>
        <p:txBody>
          <a:bodyPr anchor="b"/>
          <a:lstStyle>
            <a:lvl1pPr marL="0" indent="0" algn="ctr">
              <a:lnSpc>
                <a:spcPct val="80000"/>
              </a:lnSpc>
              <a:spcBef>
                <a:spcPts val="0"/>
              </a:spcBef>
              <a:buSzTx/>
              <a:buNone/>
              <a:defRPr sz="12500" b="1" spc="-125"/>
            </a:lvl1pPr>
            <a:lvl2pPr marL="0" indent="0" algn="ctr">
              <a:lnSpc>
                <a:spcPct val="80000"/>
              </a:lnSpc>
              <a:spcBef>
                <a:spcPts val="0"/>
              </a:spcBef>
              <a:buSzTx/>
              <a:buNone/>
              <a:defRPr sz="12500" b="1" spc="-125"/>
            </a:lvl2pPr>
            <a:lvl3pPr marL="0" indent="0" algn="ctr">
              <a:lnSpc>
                <a:spcPct val="80000"/>
              </a:lnSpc>
              <a:spcBef>
                <a:spcPts val="0"/>
              </a:spcBef>
              <a:buSzTx/>
              <a:buNone/>
              <a:defRPr sz="12500" b="1" spc="-125"/>
            </a:lvl3pPr>
            <a:lvl4pPr marL="0" indent="0" algn="ctr">
              <a:lnSpc>
                <a:spcPct val="80000"/>
              </a:lnSpc>
              <a:spcBef>
                <a:spcPts val="0"/>
              </a:spcBef>
              <a:buSzTx/>
              <a:buNone/>
              <a:defRPr sz="12500" b="1" spc="-125"/>
            </a:lvl4pPr>
            <a:lvl5pPr marL="0" indent="0" algn="ctr">
              <a:lnSpc>
                <a:spcPct val="80000"/>
              </a:lnSpc>
              <a:spcBef>
                <a:spcPts val="0"/>
              </a:spcBef>
              <a:buSzTx/>
              <a:buNone/>
              <a:defRPr sz="12500" b="1" spc="-125"/>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13" hasCustomPrompt="1"/>
          </p:nvPr>
        </p:nvSpPr>
        <p:spPr>
          <a:xfrm>
            <a:off x="603250" y="4131090"/>
            <a:ext cx="10985500" cy="467390"/>
          </a:xfrm>
          <a:prstGeom prst="rect">
            <a:avLst/>
          </a:prstGeom>
        </p:spPr>
        <p:txBody>
          <a:bodyPr lIns="45719" tIns="45719" rIns="45719" bIns="45719"/>
          <a:lstStyle>
            <a:lvl1pPr marL="0" indent="0" algn="ctr" defTabSz="412750">
              <a:lnSpc>
                <a:spcPct val="100000"/>
              </a:lnSpc>
              <a:spcBef>
                <a:spcPts val="0"/>
              </a:spcBef>
              <a:buSzTx/>
              <a:buNone/>
              <a:defRPr sz="275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6922337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03250" y="539750"/>
            <a:ext cx="10985500" cy="717550"/>
          </a:xfrm>
          <a:prstGeom prst="rect">
            <a:avLst/>
          </a:prstGeom>
        </p:spPr>
        <p:txBody>
          <a:bodyPr/>
          <a:lstStyle/>
          <a:p>
            <a:r>
              <a:t>Agenda Title</a:t>
            </a:r>
          </a:p>
        </p:txBody>
      </p:sp>
      <p:sp>
        <p:nvSpPr>
          <p:cNvPr id="89" name="Agenda Subtitle"/>
          <p:cNvSpPr txBox="1">
            <a:spLocks noGrp="1"/>
          </p:cNvSpPr>
          <p:nvPr>
            <p:ph type="body" sz="quarter" idx="13"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412750">
              <a:lnSpc>
                <a:spcPct val="100000"/>
              </a:lnSpc>
              <a:spcBef>
                <a:spcPts val="900"/>
              </a:spcBef>
              <a:buSzTx/>
              <a:buNone/>
              <a:defRPr sz="2750" spc="-28"/>
            </a:lvl1pPr>
            <a:lvl2pPr marL="0" indent="0" defTabSz="412750">
              <a:lnSpc>
                <a:spcPct val="100000"/>
              </a:lnSpc>
              <a:spcBef>
                <a:spcPts val="900"/>
              </a:spcBef>
              <a:buSzTx/>
              <a:buNone/>
              <a:defRPr sz="2750" spc="-28"/>
            </a:lvl2pPr>
            <a:lvl3pPr marL="0" indent="0" defTabSz="412750">
              <a:lnSpc>
                <a:spcPct val="100000"/>
              </a:lnSpc>
              <a:spcBef>
                <a:spcPts val="900"/>
              </a:spcBef>
              <a:buSzTx/>
              <a:buNone/>
              <a:defRPr sz="2750" spc="-28"/>
            </a:lvl3pPr>
            <a:lvl4pPr marL="0" indent="0" defTabSz="412750">
              <a:lnSpc>
                <a:spcPct val="100000"/>
              </a:lnSpc>
              <a:spcBef>
                <a:spcPts val="900"/>
              </a:spcBef>
              <a:buSzTx/>
              <a:buNone/>
              <a:defRPr sz="2750" spc="-28"/>
            </a:lvl4pPr>
            <a:lvl5pPr marL="0" indent="0" defTabSz="412750">
              <a:lnSpc>
                <a:spcPct val="100000"/>
              </a:lnSpc>
              <a:spcBef>
                <a:spcPts val="900"/>
              </a:spcBef>
              <a:buSzTx/>
              <a:buNone/>
              <a:defRPr sz="2750" spc="-28"/>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637167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7F390-8A85-29F7-6530-F4DE84356C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90B2B-5DF6-4B0A-2E53-90EE7F944C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D42AC-5623-AEEB-1052-1291820C0289}"/>
              </a:ext>
            </a:extLst>
          </p:cNvPr>
          <p:cNvSpPr>
            <a:spLocks noGrp="1"/>
          </p:cNvSpPr>
          <p:nvPr>
            <p:ph type="dt" sz="half" idx="10"/>
          </p:nvPr>
        </p:nvSpPr>
        <p:spPr/>
        <p:txBody>
          <a:bodyPr/>
          <a:lstStyle/>
          <a:p>
            <a:fld id="{9985A316-5C87-514E-9EE4-FFD6FC08BA39}" type="datetimeFigureOut">
              <a:rPr lang="en-US" smtClean="0"/>
              <a:t>1/27/24</a:t>
            </a:fld>
            <a:endParaRPr lang="en-US"/>
          </a:p>
        </p:txBody>
      </p:sp>
      <p:sp>
        <p:nvSpPr>
          <p:cNvPr id="5" name="Footer Placeholder 4">
            <a:extLst>
              <a:ext uri="{FF2B5EF4-FFF2-40B4-BE49-F238E27FC236}">
                <a16:creationId xmlns:a16="http://schemas.microsoft.com/office/drawing/2014/main" id="{B8548EBA-CD27-8B71-2A6E-8A07B7125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300EA1-8A34-5ACA-5D50-CFFE297C533F}"/>
              </a:ext>
            </a:extLst>
          </p:cNvPr>
          <p:cNvSpPr>
            <a:spLocks noGrp="1"/>
          </p:cNvSpPr>
          <p:nvPr>
            <p:ph type="sldNum" sz="quarter" idx="12"/>
          </p:nvPr>
        </p:nvSpPr>
        <p:spPr/>
        <p:txBody>
          <a:bodyPr/>
          <a:lstStyle/>
          <a:p>
            <a:fld id="{C9F8071C-582C-EB47-8DEC-A7239CAE94E0}" type="slidenum">
              <a:rPr lang="en-US" smtClean="0"/>
              <a:t>‹#›</a:t>
            </a:fld>
            <a:endParaRPr lang="en-US"/>
          </a:p>
        </p:txBody>
      </p:sp>
    </p:spTree>
    <p:extLst>
      <p:ext uri="{BB962C8B-B14F-4D97-AF65-F5344CB8AC3E}">
        <p14:creationId xmlns:p14="http://schemas.microsoft.com/office/powerpoint/2010/main" val="1436171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E03B9-DBCA-5210-BBE2-C43407A2E3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11345D-906A-135B-2E4F-58D35FDB6A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B16F57-7CEB-188E-2B1B-D121BB7EC0D4}"/>
              </a:ext>
            </a:extLst>
          </p:cNvPr>
          <p:cNvSpPr>
            <a:spLocks noGrp="1"/>
          </p:cNvSpPr>
          <p:nvPr>
            <p:ph type="dt" sz="half" idx="10"/>
          </p:nvPr>
        </p:nvSpPr>
        <p:spPr/>
        <p:txBody>
          <a:bodyPr/>
          <a:lstStyle/>
          <a:p>
            <a:fld id="{9985A316-5C87-514E-9EE4-FFD6FC08BA39}" type="datetimeFigureOut">
              <a:rPr lang="en-US" smtClean="0"/>
              <a:t>1/27/24</a:t>
            </a:fld>
            <a:endParaRPr lang="en-US"/>
          </a:p>
        </p:txBody>
      </p:sp>
      <p:sp>
        <p:nvSpPr>
          <p:cNvPr id="5" name="Footer Placeholder 4">
            <a:extLst>
              <a:ext uri="{FF2B5EF4-FFF2-40B4-BE49-F238E27FC236}">
                <a16:creationId xmlns:a16="http://schemas.microsoft.com/office/drawing/2014/main" id="{FE93086C-6360-A195-17C6-2574AA44BE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A4FEFD-1C10-9CAA-E27B-0065380CC397}"/>
              </a:ext>
            </a:extLst>
          </p:cNvPr>
          <p:cNvSpPr>
            <a:spLocks noGrp="1"/>
          </p:cNvSpPr>
          <p:nvPr>
            <p:ph type="sldNum" sz="quarter" idx="12"/>
          </p:nvPr>
        </p:nvSpPr>
        <p:spPr/>
        <p:txBody>
          <a:bodyPr/>
          <a:lstStyle/>
          <a:p>
            <a:fld id="{C9F8071C-582C-EB47-8DEC-A7239CAE94E0}" type="slidenum">
              <a:rPr lang="en-US" smtClean="0"/>
              <a:t>‹#›</a:t>
            </a:fld>
            <a:endParaRPr lang="en-US"/>
          </a:p>
        </p:txBody>
      </p:sp>
    </p:spTree>
    <p:extLst>
      <p:ext uri="{BB962C8B-B14F-4D97-AF65-F5344CB8AC3E}">
        <p14:creationId xmlns:p14="http://schemas.microsoft.com/office/powerpoint/2010/main" val="134193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FC9ED-3A8A-A2CC-025B-5C94F59AD4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DDF4E1-C460-5974-E588-F055057D65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930532-F962-C22B-DDF1-F657A81D1E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95446A-8D14-121A-339E-60342AF890AF}"/>
              </a:ext>
            </a:extLst>
          </p:cNvPr>
          <p:cNvSpPr>
            <a:spLocks noGrp="1"/>
          </p:cNvSpPr>
          <p:nvPr>
            <p:ph type="dt" sz="half" idx="10"/>
          </p:nvPr>
        </p:nvSpPr>
        <p:spPr/>
        <p:txBody>
          <a:bodyPr/>
          <a:lstStyle/>
          <a:p>
            <a:fld id="{9985A316-5C87-514E-9EE4-FFD6FC08BA39}" type="datetimeFigureOut">
              <a:rPr lang="en-US" smtClean="0"/>
              <a:t>1/27/24</a:t>
            </a:fld>
            <a:endParaRPr lang="en-US"/>
          </a:p>
        </p:txBody>
      </p:sp>
      <p:sp>
        <p:nvSpPr>
          <p:cNvPr id="6" name="Footer Placeholder 5">
            <a:extLst>
              <a:ext uri="{FF2B5EF4-FFF2-40B4-BE49-F238E27FC236}">
                <a16:creationId xmlns:a16="http://schemas.microsoft.com/office/drawing/2014/main" id="{7C2171EE-E47E-D98B-C10E-B3508FE88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AA3D14-307B-6753-839C-E8388D5150DD}"/>
              </a:ext>
            </a:extLst>
          </p:cNvPr>
          <p:cNvSpPr>
            <a:spLocks noGrp="1"/>
          </p:cNvSpPr>
          <p:nvPr>
            <p:ph type="sldNum" sz="quarter" idx="12"/>
          </p:nvPr>
        </p:nvSpPr>
        <p:spPr/>
        <p:txBody>
          <a:bodyPr/>
          <a:lstStyle/>
          <a:p>
            <a:fld id="{C9F8071C-582C-EB47-8DEC-A7239CAE94E0}" type="slidenum">
              <a:rPr lang="en-US" smtClean="0"/>
              <a:t>‹#›</a:t>
            </a:fld>
            <a:endParaRPr lang="en-US"/>
          </a:p>
        </p:txBody>
      </p:sp>
    </p:spTree>
    <p:extLst>
      <p:ext uri="{BB962C8B-B14F-4D97-AF65-F5344CB8AC3E}">
        <p14:creationId xmlns:p14="http://schemas.microsoft.com/office/powerpoint/2010/main" val="995343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1E198-A266-E0CE-4021-3439AE8A87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76C3EF-733A-BDB4-6538-5FD0E9927A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B8AF5-49F9-51FA-046A-288E757FB9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23ED7B-C0E5-6D1C-3FBF-B422A44963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7D30BC-1AF4-585B-F9A8-2BDF46AC3C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0FAEF4-6BD3-E420-0C1B-D817EB8E40B4}"/>
              </a:ext>
            </a:extLst>
          </p:cNvPr>
          <p:cNvSpPr>
            <a:spLocks noGrp="1"/>
          </p:cNvSpPr>
          <p:nvPr>
            <p:ph type="dt" sz="half" idx="10"/>
          </p:nvPr>
        </p:nvSpPr>
        <p:spPr/>
        <p:txBody>
          <a:bodyPr/>
          <a:lstStyle/>
          <a:p>
            <a:fld id="{9985A316-5C87-514E-9EE4-FFD6FC08BA39}" type="datetimeFigureOut">
              <a:rPr lang="en-US" smtClean="0"/>
              <a:t>1/27/24</a:t>
            </a:fld>
            <a:endParaRPr lang="en-US"/>
          </a:p>
        </p:txBody>
      </p:sp>
      <p:sp>
        <p:nvSpPr>
          <p:cNvPr id="8" name="Footer Placeholder 7">
            <a:extLst>
              <a:ext uri="{FF2B5EF4-FFF2-40B4-BE49-F238E27FC236}">
                <a16:creationId xmlns:a16="http://schemas.microsoft.com/office/drawing/2014/main" id="{F8B40971-8A1E-612B-91F0-20C9F6D631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E7D280-38E8-9753-5A8C-BC9C51DA38FD}"/>
              </a:ext>
            </a:extLst>
          </p:cNvPr>
          <p:cNvSpPr>
            <a:spLocks noGrp="1"/>
          </p:cNvSpPr>
          <p:nvPr>
            <p:ph type="sldNum" sz="quarter" idx="12"/>
          </p:nvPr>
        </p:nvSpPr>
        <p:spPr/>
        <p:txBody>
          <a:bodyPr/>
          <a:lstStyle/>
          <a:p>
            <a:fld id="{C9F8071C-582C-EB47-8DEC-A7239CAE94E0}" type="slidenum">
              <a:rPr lang="en-US" smtClean="0"/>
              <a:t>‹#›</a:t>
            </a:fld>
            <a:endParaRPr lang="en-US"/>
          </a:p>
        </p:txBody>
      </p:sp>
    </p:spTree>
    <p:extLst>
      <p:ext uri="{BB962C8B-B14F-4D97-AF65-F5344CB8AC3E}">
        <p14:creationId xmlns:p14="http://schemas.microsoft.com/office/powerpoint/2010/main" val="1999908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AE3B-8E1F-13B8-65E2-7EDAA45D5E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AE5A95-4C4E-2597-056B-C585C0A7EFFE}"/>
              </a:ext>
            </a:extLst>
          </p:cNvPr>
          <p:cNvSpPr>
            <a:spLocks noGrp="1"/>
          </p:cNvSpPr>
          <p:nvPr>
            <p:ph type="dt" sz="half" idx="10"/>
          </p:nvPr>
        </p:nvSpPr>
        <p:spPr/>
        <p:txBody>
          <a:bodyPr/>
          <a:lstStyle/>
          <a:p>
            <a:fld id="{9985A316-5C87-514E-9EE4-FFD6FC08BA39}" type="datetimeFigureOut">
              <a:rPr lang="en-US" smtClean="0"/>
              <a:t>1/27/24</a:t>
            </a:fld>
            <a:endParaRPr lang="en-US"/>
          </a:p>
        </p:txBody>
      </p:sp>
      <p:sp>
        <p:nvSpPr>
          <p:cNvPr id="4" name="Footer Placeholder 3">
            <a:extLst>
              <a:ext uri="{FF2B5EF4-FFF2-40B4-BE49-F238E27FC236}">
                <a16:creationId xmlns:a16="http://schemas.microsoft.com/office/drawing/2014/main" id="{EAB67CB4-821C-75DA-0C1D-C69DFE4953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ED4408-0831-674F-87EB-899D6724BD21}"/>
              </a:ext>
            </a:extLst>
          </p:cNvPr>
          <p:cNvSpPr>
            <a:spLocks noGrp="1"/>
          </p:cNvSpPr>
          <p:nvPr>
            <p:ph type="sldNum" sz="quarter" idx="12"/>
          </p:nvPr>
        </p:nvSpPr>
        <p:spPr/>
        <p:txBody>
          <a:bodyPr/>
          <a:lstStyle/>
          <a:p>
            <a:fld id="{C9F8071C-582C-EB47-8DEC-A7239CAE94E0}" type="slidenum">
              <a:rPr lang="en-US" smtClean="0"/>
              <a:t>‹#›</a:t>
            </a:fld>
            <a:endParaRPr lang="en-US"/>
          </a:p>
        </p:txBody>
      </p:sp>
    </p:spTree>
    <p:extLst>
      <p:ext uri="{BB962C8B-B14F-4D97-AF65-F5344CB8AC3E}">
        <p14:creationId xmlns:p14="http://schemas.microsoft.com/office/powerpoint/2010/main" val="1325683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CA0DDE-E94E-37D2-AE8E-B46E207577F9}"/>
              </a:ext>
            </a:extLst>
          </p:cNvPr>
          <p:cNvSpPr>
            <a:spLocks noGrp="1"/>
          </p:cNvSpPr>
          <p:nvPr>
            <p:ph type="dt" sz="half" idx="10"/>
          </p:nvPr>
        </p:nvSpPr>
        <p:spPr/>
        <p:txBody>
          <a:bodyPr/>
          <a:lstStyle/>
          <a:p>
            <a:fld id="{9985A316-5C87-514E-9EE4-FFD6FC08BA39}" type="datetimeFigureOut">
              <a:rPr lang="en-US" smtClean="0"/>
              <a:t>1/27/24</a:t>
            </a:fld>
            <a:endParaRPr lang="en-US"/>
          </a:p>
        </p:txBody>
      </p:sp>
      <p:sp>
        <p:nvSpPr>
          <p:cNvPr id="3" name="Footer Placeholder 2">
            <a:extLst>
              <a:ext uri="{FF2B5EF4-FFF2-40B4-BE49-F238E27FC236}">
                <a16:creationId xmlns:a16="http://schemas.microsoft.com/office/drawing/2014/main" id="{A01C8E1C-E447-23D7-BA49-A6B5A33791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3C261B-6FBE-8652-3C5A-23AA4F696C19}"/>
              </a:ext>
            </a:extLst>
          </p:cNvPr>
          <p:cNvSpPr>
            <a:spLocks noGrp="1"/>
          </p:cNvSpPr>
          <p:nvPr>
            <p:ph type="sldNum" sz="quarter" idx="12"/>
          </p:nvPr>
        </p:nvSpPr>
        <p:spPr/>
        <p:txBody>
          <a:bodyPr/>
          <a:lstStyle/>
          <a:p>
            <a:fld id="{C9F8071C-582C-EB47-8DEC-A7239CAE94E0}" type="slidenum">
              <a:rPr lang="en-US" smtClean="0"/>
              <a:t>‹#›</a:t>
            </a:fld>
            <a:endParaRPr lang="en-US"/>
          </a:p>
        </p:txBody>
      </p:sp>
    </p:spTree>
    <p:extLst>
      <p:ext uri="{BB962C8B-B14F-4D97-AF65-F5344CB8AC3E}">
        <p14:creationId xmlns:p14="http://schemas.microsoft.com/office/powerpoint/2010/main" val="3458745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ACE66-F0E6-4BE8-B323-393BD385BC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E1632D-057A-25AE-00DC-583BB08A6B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107A6F-9DDD-FBCD-7E1A-EA5680455A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2B4495-18E3-FBB3-26B9-6B8F14EE39B2}"/>
              </a:ext>
            </a:extLst>
          </p:cNvPr>
          <p:cNvSpPr>
            <a:spLocks noGrp="1"/>
          </p:cNvSpPr>
          <p:nvPr>
            <p:ph type="dt" sz="half" idx="10"/>
          </p:nvPr>
        </p:nvSpPr>
        <p:spPr/>
        <p:txBody>
          <a:bodyPr/>
          <a:lstStyle/>
          <a:p>
            <a:fld id="{9985A316-5C87-514E-9EE4-FFD6FC08BA39}" type="datetimeFigureOut">
              <a:rPr lang="en-US" smtClean="0"/>
              <a:t>1/27/24</a:t>
            </a:fld>
            <a:endParaRPr lang="en-US"/>
          </a:p>
        </p:txBody>
      </p:sp>
      <p:sp>
        <p:nvSpPr>
          <p:cNvPr id="6" name="Footer Placeholder 5">
            <a:extLst>
              <a:ext uri="{FF2B5EF4-FFF2-40B4-BE49-F238E27FC236}">
                <a16:creationId xmlns:a16="http://schemas.microsoft.com/office/drawing/2014/main" id="{6D1C3993-8E3F-FEAA-B476-3C62F79360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CE40AC-F3FB-6E3E-8A31-F64483989DF1}"/>
              </a:ext>
            </a:extLst>
          </p:cNvPr>
          <p:cNvSpPr>
            <a:spLocks noGrp="1"/>
          </p:cNvSpPr>
          <p:nvPr>
            <p:ph type="sldNum" sz="quarter" idx="12"/>
          </p:nvPr>
        </p:nvSpPr>
        <p:spPr/>
        <p:txBody>
          <a:bodyPr/>
          <a:lstStyle/>
          <a:p>
            <a:fld id="{C9F8071C-582C-EB47-8DEC-A7239CAE94E0}" type="slidenum">
              <a:rPr lang="en-US" smtClean="0"/>
              <a:t>‹#›</a:t>
            </a:fld>
            <a:endParaRPr lang="en-US"/>
          </a:p>
        </p:txBody>
      </p:sp>
    </p:spTree>
    <p:extLst>
      <p:ext uri="{BB962C8B-B14F-4D97-AF65-F5344CB8AC3E}">
        <p14:creationId xmlns:p14="http://schemas.microsoft.com/office/powerpoint/2010/main" val="276389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34307-3718-1D67-5CA3-A0507F6615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A7F0A8-DC97-8748-933C-A04F586C62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67C5B4-5CF1-6FB3-DA24-0E34C9D40A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25DB37-8A84-E528-EBD3-8D87E260A737}"/>
              </a:ext>
            </a:extLst>
          </p:cNvPr>
          <p:cNvSpPr>
            <a:spLocks noGrp="1"/>
          </p:cNvSpPr>
          <p:nvPr>
            <p:ph type="dt" sz="half" idx="10"/>
          </p:nvPr>
        </p:nvSpPr>
        <p:spPr/>
        <p:txBody>
          <a:bodyPr/>
          <a:lstStyle/>
          <a:p>
            <a:fld id="{9985A316-5C87-514E-9EE4-FFD6FC08BA39}" type="datetimeFigureOut">
              <a:rPr lang="en-US" smtClean="0"/>
              <a:t>1/27/24</a:t>
            </a:fld>
            <a:endParaRPr lang="en-US"/>
          </a:p>
        </p:txBody>
      </p:sp>
      <p:sp>
        <p:nvSpPr>
          <p:cNvPr id="6" name="Footer Placeholder 5">
            <a:extLst>
              <a:ext uri="{FF2B5EF4-FFF2-40B4-BE49-F238E27FC236}">
                <a16:creationId xmlns:a16="http://schemas.microsoft.com/office/drawing/2014/main" id="{2777EB62-9213-B634-B6FB-74C9CF39F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7D6881-9C95-DDA1-DFFC-8DAD39475B64}"/>
              </a:ext>
            </a:extLst>
          </p:cNvPr>
          <p:cNvSpPr>
            <a:spLocks noGrp="1"/>
          </p:cNvSpPr>
          <p:nvPr>
            <p:ph type="sldNum" sz="quarter" idx="12"/>
          </p:nvPr>
        </p:nvSpPr>
        <p:spPr/>
        <p:txBody>
          <a:bodyPr/>
          <a:lstStyle/>
          <a:p>
            <a:fld id="{C9F8071C-582C-EB47-8DEC-A7239CAE94E0}" type="slidenum">
              <a:rPr lang="en-US" smtClean="0"/>
              <a:t>‹#›</a:t>
            </a:fld>
            <a:endParaRPr lang="en-US"/>
          </a:p>
        </p:txBody>
      </p:sp>
    </p:spTree>
    <p:extLst>
      <p:ext uri="{BB962C8B-B14F-4D97-AF65-F5344CB8AC3E}">
        <p14:creationId xmlns:p14="http://schemas.microsoft.com/office/powerpoint/2010/main" val="2583200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ACAAEF-2E9F-4BC8-5143-BE357ED6F5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CBB151-F6D5-CA30-A59A-051B3103DF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FC45A6-3475-C43E-5F66-7A3F272EBA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85A316-5C87-514E-9EE4-FFD6FC08BA39}" type="datetimeFigureOut">
              <a:rPr lang="en-US" smtClean="0"/>
              <a:t>1/27/24</a:t>
            </a:fld>
            <a:endParaRPr lang="en-US"/>
          </a:p>
        </p:txBody>
      </p:sp>
      <p:sp>
        <p:nvSpPr>
          <p:cNvPr id="5" name="Footer Placeholder 4">
            <a:extLst>
              <a:ext uri="{FF2B5EF4-FFF2-40B4-BE49-F238E27FC236}">
                <a16:creationId xmlns:a16="http://schemas.microsoft.com/office/drawing/2014/main" id="{7938C25E-DECB-FFE6-5712-05F5B3C5AB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1A724C-278D-4BD9-6CCF-D2D9AD2843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8071C-582C-EB47-8DEC-A7239CAE94E0}" type="slidenum">
              <a:rPr lang="en-US" smtClean="0"/>
              <a:t>‹#›</a:t>
            </a:fld>
            <a:endParaRPr lang="en-US"/>
          </a:p>
        </p:txBody>
      </p:sp>
    </p:spTree>
    <p:extLst>
      <p:ext uri="{BB962C8B-B14F-4D97-AF65-F5344CB8AC3E}">
        <p14:creationId xmlns:p14="http://schemas.microsoft.com/office/powerpoint/2010/main" val="28359307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0.tif"/><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72.tif"/><Relationship Id="rId2" Type="http://schemas.openxmlformats.org/officeDocument/2006/relationships/image" Target="../media/image71.tif"/><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4.tif"/><Relationship Id="rId2" Type="http://schemas.openxmlformats.org/officeDocument/2006/relationships/image" Target="../media/image73.tif"/><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104.xml.rels><?xml version="1.0" encoding="UTF-8" standalone="yes"?>
<Relationships xmlns="http://schemas.openxmlformats.org/package/2006/relationships"><Relationship Id="rId2" Type="http://schemas.openxmlformats.org/officeDocument/2006/relationships/image" Target="../media/image78.tif"/><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81.tif"/><Relationship Id="rId2" Type="http://schemas.openxmlformats.org/officeDocument/2006/relationships/image" Target="../media/image80.tif"/><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renaissance.stonybrookmedicine.edu/system/files/23080227H-5%20Year%20Strategic%20Plan%20RSOM%20Brochure_v2%5B35%5D.pdf"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healthprofessions.stonybrookmedicine.edu/sites/default/files/School%20of%20Health%20Professions%20Strategic%20Plan_FINAL.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ww.linkedin.com/posts/katedelisle_this-graphic-helps-to-illustrate-the-types-activity-7156349533075992577-7Xuf?utm_source=share&amp;utm_medium=member_io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image" Target="../media/image14.ti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cnbc.com/2024/01/29/elon-musks-neuralink-implants-brain-tech-in-human-patient-for-the-first-time.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cdc.gov/policy/polaris/economics/cost-benefit/index.html#:~:text=Cost%2DBenefit%20Analysis%20Example%3A&amp;text=Valuation%20of%20quality%20of%20life,and%20consumers%20are%20%246%20billio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train.org/cdctrain/course/1079247/"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image" Target="../media/image34.t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6.t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7.t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smartsheet.com/sites/default/files/IC-IT-Technical-Specification-Template-PDF.pdf"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dhhs.nh.gov/sites/g/files/ehbemt476/files/inline-documents/sonh/rfp-2022-ocom-02-compr.pdf" TargetMode="External"/><Relationship Id="rId2" Type="http://schemas.openxmlformats.org/officeDocument/2006/relationships/hyperlink" Target="https://sam.gov/content/home"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hhs.iowa.gov/programs/welcome-iowa-medicaid/iowa-health-link/rfp"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68.tif"/><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461B-E7B9-1196-C955-B3CA3AF77888}"/>
              </a:ext>
            </a:extLst>
          </p:cNvPr>
          <p:cNvSpPr>
            <a:spLocks noGrp="1"/>
          </p:cNvSpPr>
          <p:nvPr>
            <p:ph type="ctrTitle"/>
          </p:nvPr>
        </p:nvSpPr>
        <p:spPr/>
        <p:txBody>
          <a:bodyPr/>
          <a:lstStyle/>
          <a:p>
            <a:r>
              <a:rPr lang="en-US" b="1" dirty="0"/>
              <a:t>SDLC</a:t>
            </a:r>
          </a:p>
        </p:txBody>
      </p:sp>
      <p:sp>
        <p:nvSpPr>
          <p:cNvPr id="3" name="Subtitle 2">
            <a:extLst>
              <a:ext uri="{FF2B5EF4-FFF2-40B4-BE49-F238E27FC236}">
                <a16:creationId xmlns:a16="http://schemas.microsoft.com/office/drawing/2014/main" id="{DC92F73A-CBF9-3349-0C39-D3228C6A1755}"/>
              </a:ext>
            </a:extLst>
          </p:cNvPr>
          <p:cNvSpPr>
            <a:spLocks noGrp="1"/>
          </p:cNvSpPr>
          <p:nvPr>
            <p:ph type="subTitle" idx="1"/>
          </p:nvPr>
        </p:nvSpPr>
        <p:spPr/>
        <p:txBody>
          <a:bodyPr/>
          <a:lstStyle/>
          <a:p>
            <a:r>
              <a:rPr lang="en-US" dirty="0"/>
              <a:t>Software Development Lifecycle</a:t>
            </a:r>
          </a:p>
        </p:txBody>
      </p:sp>
    </p:spTree>
    <p:extLst>
      <p:ext uri="{BB962C8B-B14F-4D97-AF65-F5344CB8AC3E}">
        <p14:creationId xmlns:p14="http://schemas.microsoft.com/office/powerpoint/2010/main" val="37372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D6E4-77CA-25BC-3EA0-C61E8D3A6688}"/>
              </a:ext>
            </a:extLst>
          </p:cNvPr>
          <p:cNvSpPr>
            <a:spLocks noGrp="1"/>
          </p:cNvSpPr>
          <p:nvPr>
            <p:ph type="title"/>
          </p:nvPr>
        </p:nvSpPr>
        <p:spPr/>
        <p:txBody>
          <a:bodyPr/>
          <a:lstStyle/>
          <a:p>
            <a:r>
              <a:rPr lang="en-US" b="1" dirty="0"/>
              <a:t>Phase 1: Planning Hierarchy and Taxonomy</a:t>
            </a:r>
          </a:p>
        </p:txBody>
      </p:sp>
      <p:sp>
        <p:nvSpPr>
          <p:cNvPr id="3" name="Content Placeholder 2">
            <a:extLst>
              <a:ext uri="{FF2B5EF4-FFF2-40B4-BE49-F238E27FC236}">
                <a16:creationId xmlns:a16="http://schemas.microsoft.com/office/drawing/2014/main" id="{CFBACF46-D948-2D66-A9F5-E9BAD2EFF236}"/>
              </a:ext>
            </a:extLst>
          </p:cNvPr>
          <p:cNvSpPr>
            <a:spLocks noGrp="1"/>
          </p:cNvSpPr>
          <p:nvPr>
            <p:ph idx="1"/>
          </p:nvPr>
        </p:nvSpPr>
        <p:spPr/>
        <p:txBody>
          <a:bodyPr>
            <a:normAutofit/>
          </a:bodyPr>
          <a:lstStyle/>
          <a:p>
            <a:r>
              <a:rPr lang="en-US" dirty="0"/>
              <a:t>Planning Hierarchy and Taxonomy</a:t>
            </a:r>
          </a:p>
          <a:p>
            <a:pPr lvl="1"/>
            <a:r>
              <a:rPr lang="en-US" dirty="0"/>
              <a:t>Organizational Strategic Plan</a:t>
            </a:r>
          </a:p>
          <a:p>
            <a:pPr lvl="2"/>
            <a:r>
              <a:rPr lang="en-US" dirty="0"/>
              <a:t>Strategic Information Systems Plan</a:t>
            </a:r>
          </a:p>
          <a:p>
            <a:pPr lvl="3"/>
            <a:r>
              <a:rPr lang="en-US" dirty="0"/>
              <a:t>Systems Development Lifecycle (SDLC) </a:t>
            </a:r>
          </a:p>
          <a:p>
            <a:pPr lvl="3"/>
            <a:r>
              <a:rPr lang="en-US" b="1" dirty="0"/>
              <a:t>There are numerous models for SDLC. Most contain these domains:</a:t>
            </a:r>
          </a:p>
          <a:p>
            <a:pPr lvl="4"/>
            <a:r>
              <a:rPr lang="en-US" dirty="0"/>
              <a:t>Needs Analysis</a:t>
            </a:r>
          </a:p>
          <a:p>
            <a:pPr lvl="4"/>
            <a:r>
              <a:rPr lang="en-US" dirty="0"/>
              <a:t>Systems Analysis (determines and defines what's needed in a system) </a:t>
            </a:r>
          </a:p>
          <a:p>
            <a:pPr lvl="4"/>
            <a:r>
              <a:rPr lang="en-US" dirty="0"/>
              <a:t>Systems Design (how the system is built/acquired and how it works/interoperates) </a:t>
            </a:r>
          </a:p>
          <a:p>
            <a:pPr lvl="4"/>
            <a:r>
              <a:rPr lang="en-US" dirty="0"/>
              <a:t>System Implementation (get it going)</a:t>
            </a:r>
          </a:p>
          <a:p>
            <a:pPr lvl="4"/>
            <a:r>
              <a:rPr lang="en-US" dirty="0"/>
              <a:t>Testing and Evaluation (does it perform as expected?)</a:t>
            </a:r>
          </a:p>
          <a:p>
            <a:pPr lvl="4"/>
            <a:r>
              <a:rPr lang="en-US" dirty="0"/>
              <a:t>Systems Operation (keep it running)</a:t>
            </a:r>
          </a:p>
          <a:p>
            <a:pPr marL="457200" lvl="1" indent="0">
              <a:buNone/>
            </a:pPr>
            <a:endParaRPr lang="en-US" dirty="0"/>
          </a:p>
          <a:p>
            <a:endParaRPr lang="en-US" dirty="0"/>
          </a:p>
          <a:p>
            <a:endParaRPr lang="en-US" dirty="0"/>
          </a:p>
        </p:txBody>
      </p:sp>
    </p:spTree>
    <p:extLst>
      <p:ext uri="{BB962C8B-B14F-4D97-AF65-F5344CB8AC3E}">
        <p14:creationId xmlns:p14="http://schemas.microsoft.com/office/powerpoint/2010/main" val="13049125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How do we run python?"/>
          <p:cNvSpPr txBox="1">
            <a:spLocks noGrp="1"/>
          </p:cNvSpPr>
          <p:nvPr>
            <p:ph type="title"/>
          </p:nvPr>
        </p:nvSpPr>
        <p:spPr>
          <a:xfrm>
            <a:off x="2117790" y="635906"/>
            <a:ext cx="10985502" cy="2324101"/>
          </a:xfrm>
          <a:prstGeom prst="rect">
            <a:avLst/>
          </a:prstGeom>
        </p:spPr>
        <p:txBody>
          <a:bodyPr/>
          <a:lstStyle>
            <a:lvl1pPr>
              <a:defRPr b="1">
                <a:latin typeface="+mn-lt"/>
                <a:ea typeface="+mn-ea"/>
                <a:cs typeface="+mn-cs"/>
                <a:sym typeface="Helvetica Neue"/>
              </a:defRPr>
            </a:lvl1pPr>
          </a:lstStyle>
          <a:p>
            <a:r>
              <a:t>How do we run python? </a:t>
            </a:r>
          </a:p>
        </p:txBody>
      </p:sp>
      <p:pic>
        <p:nvPicPr>
          <p:cNvPr id="433" name="Image" descr="Image"/>
          <p:cNvPicPr>
            <a:picLocks noChangeAspect="1"/>
          </p:cNvPicPr>
          <p:nvPr/>
        </p:nvPicPr>
        <p:blipFill>
          <a:blip r:embed="rId2"/>
          <a:stretch>
            <a:fillRect/>
          </a:stretch>
        </p:blipFill>
        <p:spPr>
          <a:xfrm>
            <a:off x="1385182" y="2687328"/>
            <a:ext cx="8758857" cy="2983486"/>
          </a:xfrm>
          <a:prstGeom prst="rect">
            <a:avLst/>
          </a:prstGeom>
          <a:ln w="12700">
            <a:miter lim="400000"/>
          </a:ln>
        </p:spPr>
      </p:pic>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 name="Image" descr="Image"/>
          <p:cNvPicPr>
            <a:picLocks noChangeAspect="1"/>
          </p:cNvPicPr>
          <p:nvPr/>
        </p:nvPicPr>
        <p:blipFill>
          <a:blip r:embed="rId2"/>
          <a:srcRect r="31369"/>
          <a:stretch>
            <a:fillRect/>
          </a:stretch>
        </p:blipFill>
        <p:spPr>
          <a:xfrm>
            <a:off x="1319208" y="2377491"/>
            <a:ext cx="4453369" cy="3369776"/>
          </a:xfrm>
          <a:prstGeom prst="rect">
            <a:avLst/>
          </a:prstGeom>
          <a:ln w="12700">
            <a:miter lim="400000"/>
          </a:ln>
        </p:spPr>
      </p:pic>
      <p:pic>
        <p:nvPicPr>
          <p:cNvPr id="436" name="Image" descr="Image"/>
          <p:cNvPicPr>
            <a:picLocks noChangeAspect="1"/>
          </p:cNvPicPr>
          <p:nvPr/>
        </p:nvPicPr>
        <p:blipFill>
          <a:blip r:embed="rId3"/>
          <a:stretch>
            <a:fillRect/>
          </a:stretch>
        </p:blipFill>
        <p:spPr>
          <a:xfrm>
            <a:off x="7200315" y="1940062"/>
            <a:ext cx="3817790" cy="2977876"/>
          </a:xfrm>
          <a:prstGeom prst="rect">
            <a:avLst/>
          </a:prstGeom>
          <a:ln w="12700">
            <a:miter lim="400000"/>
          </a:ln>
        </p:spPr>
      </p:pic>
      <p:sp>
        <p:nvSpPr>
          <p:cNvPr id="437" name="Local Installation"/>
          <p:cNvSpPr txBox="1">
            <a:spLocks noGrp="1"/>
          </p:cNvSpPr>
          <p:nvPr>
            <p:ph type="title" idx="4294967295"/>
          </p:nvPr>
        </p:nvSpPr>
        <p:spPr>
          <a:xfrm>
            <a:off x="1677723" y="53390"/>
            <a:ext cx="4094854" cy="2324101"/>
          </a:xfrm>
          <a:prstGeom prst="rect">
            <a:avLst/>
          </a:prstGeom>
        </p:spPr>
        <p:txBody>
          <a:bodyPr anchor="ctr">
            <a:normAutofit/>
          </a:bodyPr>
          <a:lstStyle>
            <a:lvl1pPr>
              <a:defRPr sz="6500" spc="-130"/>
            </a:lvl1pPr>
          </a:lstStyle>
          <a:p>
            <a:r>
              <a:rPr sz="6600" dirty="0"/>
              <a:t>Local Installation</a:t>
            </a:r>
          </a:p>
        </p:txBody>
      </p:sp>
      <p:sp>
        <p:nvSpPr>
          <p:cNvPr id="438" name="Web Browser/Cloud"/>
          <p:cNvSpPr txBox="1"/>
          <p:nvPr/>
        </p:nvSpPr>
        <p:spPr>
          <a:xfrm>
            <a:off x="7146635" y="53390"/>
            <a:ext cx="4916871" cy="232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lnSpc>
                <a:spcPct val="80000"/>
              </a:lnSpc>
              <a:spcBef>
                <a:spcPts val="0"/>
              </a:spcBef>
              <a:defRPr sz="6500" b="1" spc="-130"/>
            </a:lvl1pPr>
          </a:lstStyle>
          <a:p>
            <a:r>
              <a:rPr sz="3250"/>
              <a:t>Web Browser/Cloud</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IDE"/>
          <p:cNvSpPr txBox="1">
            <a:spLocks noGrp="1"/>
          </p:cNvSpPr>
          <p:nvPr>
            <p:ph type="title"/>
          </p:nvPr>
        </p:nvSpPr>
        <p:spPr>
          <a:xfrm>
            <a:off x="167190" y="103690"/>
            <a:ext cx="10985501" cy="717475"/>
          </a:xfrm>
          <a:prstGeom prst="rect">
            <a:avLst/>
          </a:prstGeom>
        </p:spPr>
        <p:txBody>
          <a:bodyPr/>
          <a:lstStyle/>
          <a:p>
            <a:r>
              <a:t>IDE </a:t>
            </a:r>
          </a:p>
        </p:txBody>
      </p:sp>
      <p:sp>
        <p:nvSpPr>
          <p:cNvPr id="462" name="Integrated Development Environment"/>
          <p:cNvSpPr txBox="1">
            <a:spLocks noGrp="1"/>
          </p:cNvSpPr>
          <p:nvPr>
            <p:ph type="body" idx="13"/>
          </p:nvPr>
        </p:nvSpPr>
        <p:spPr>
          <a:xfrm>
            <a:off x="167190" y="750421"/>
            <a:ext cx="10985501"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r>
              <a:t>Integrated Development Environment</a:t>
            </a:r>
          </a:p>
        </p:txBody>
      </p:sp>
      <p:sp>
        <p:nvSpPr>
          <p:cNvPr id="463" name="Visual Studio Code"/>
          <p:cNvSpPr txBox="1"/>
          <p:nvPr/>
        </p:nvSpPr>
        <p:spPr>
          <a:xfrm>
            <a:off x="2380345" y="5135938"/>
            <a:ext cx="2436564"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400" b="1"/>
              <a:t>Visual Studio Code</a:t>
            </a:r>
          </a:p>
        </p:txBody>
      </p:sp>
      <p:sp>
        <p:nvSpPr>
          <p:cNvPr id="464" name="Jupyter Notebook"/>
          <p:cNvSpPr txBox="1"/>
          <p:nvPr/>
        </p:nvSpPr>
        <p:spPr>
          <a:xfrm>
            <a:off x="7731222" y="5135938"/>
            <a:ext cx="233583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400" b="1" dirty="0" err="1"/>
              <a:t>Jupyter</a:t>
            </a:r>
            <a:r>
              <a:rPr sz="2400" dirty="0"/>
              <a:t> </a:t>
            </a:r>
            <a:r>
              <a:rPr sz="2400" b="1" dirty="0"/>
              <a:t>Notebook</a:t>
            </a:r>
          </a:p>
        </p:txBody>
      </p:sp>
      <p:pic>
        <p:nvPicPr>
          <p:cNvPr id="465" name="Image" descr="Image"/>
          <p:cNvPicPr>
            <a:picLocks noChangeAspect="1"/>
          </p:cNvPicPr>
          <p:nvPr/>
        </p:nvPicPr>
        <p:blipFill>
          <a:blip r:embed="rId2"/>
          <a:stretch>
            <a:fillRect/>
          </a:stretch>
        </p:blipFill>
        <p:spPr>
          <a:xfrm>
            <a:off x="1012327" y="2462333"/>
            <a:ext cx="4835691" cy="2417846"/>
          </a:xfrm>
          <a:prstGeom prst="rect">
            <a:avLst/>
          </a:prstGeom>
          <a:ln w="12700">
            <a:miter lim="400000"/>
          </a:ln>
        </p:spPr>
      </p:pic>
      <p:pic>
        <p:nvPicPr>
          <p:cNvPr id="466" name="Image" descr="Image"/>
          <p:cNvPicPr>
            <a:picLocks noChangeAspect="1"/>
          </p:cNvPicPr>
          <p:nvPr/>
        </p:nvPicPr>
        <p:blipFill>
          <a:blip r:embed="rId3"/>
          <a:stretch>
            <a:fillRect/>
          </a:stretch>
        </p:blipFill>
        <p:spPr>
          <a:xfrm>
            <a:off x="6876676" y="2443652"/>
            <a:ext cx="3832034" cy="2488001"/>
          </a:xfrm>
          <a:prstGeom prst="rect">
            <a:avLst/>
          </a:prstGeom>
          <a:ln w="12700">
            <a:miter lim="400000"/>
          </a:ln>
        </p:spPr>
      </p:pic>
      <p:sp>
        <p:nvSpPr>
          <p:cNvPr id="467" name="https://jupyter.org/"/>
          <p:cNvSpPr txBox="1"/>
          <p:nvPr/>
        </p:nvSpPr>
        <p:spPr>
          <a:xfrm>
            <a:off x="7610870" y="5561746"/>
            <a:ext cx="2493247"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400"/>
              <a:t>https://jupyter.org/</a:t>
            </a:r>
          </a:p>
        </p:txBody>
      </p:sp>
      <p:sp>
        <p:nvSpPr>
          <p:cNvPr id="468" name="https://code.visualstudio.com/"/>
          <p:cNvSpPr txBox="1"/>
          <p:nvPr/>
        </p:nvSpPr>
        <p:spPr>
          <a:xfrm>
            <a:off x="1793888" y="5561746"/>
            <a:ext cx="389132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400"/>
              <a:t>https://code.visualstudio.com/</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3" name="Screen Shot 2021-07-12 at 3.48.29 PM.png" descr="Screen Shot 2021-07-12 at 3.48.29 PM.png"/>
          <p:cNvPicPr>
            <a:picLocks noChangeAspect="1"/>
          </p:cNvPicPr>
          <p:nvPr/>
        </p:nvPicPr>
        <p:blipFill>
          <a:blip r:embed="rId2"/>
          <a:stretch>
            <a:fillRect/>
          </a:stretch>
        </p:blipFill>
        <p:spPr>
          <a:xfrm>
            <a:off x="237482" y="605152"/>
            <a:ext cx="5858789" cy="5389147"/>
          </a:xfrm>
          <a:prstGeom prst="rect">
            <a:avLst/>
          </a:prstGeom>
          <a:ln w="12700">
            <a:miter lim="400000"/>
          </a:ln>
        </p:spPr>
      </p:pic>
      <p:pic>
        <p:nvPicPr>
          <p:cNvPr id="474" name="Screen Shot 2021-07-12 at 3.49.54 PM.png" descr="Screen Shot 2021-07-12 at 3.49.54 PM.png"/>
          <p:cNvPicPr>
            <a:picLocks noChangeAspect="1"/>
          </p:cNvPicPr>
          <p:nvPr/>
        </p:nvPicPr>
        <p:blipFill>
          <a:blip r:embed="rId3"/>
          <a:srcRect l="9498" r="4128" b="81087"/>
          <a:stretch>
            <a:fillRect/>
          </a:stretch>
        </p:blipFill>
        <p:spPr>
          <a:xfrm>
            <a:off x="5944873" y="3504178"/>
            <a:ext cx="6171097" cy="1036164"/>
          </a:xfrm>
          <a:prstGeom prst="rect">
            <a:avLst/>
          </a:prstGeom>
          <a:ln w="12700">
            <a:miter lim="400000"/>
          </a:ln>
        </p:spPr>
      </p:pic>
      <p:pic>
        <p:nvPicPr>
          <p:cNvPr id="475" name="Screen Shot 2021-07-12 at 3.50.28 PM.png" descr="Screen Shot 2021-07-12 at 3.50.28 PM.png"/>
          <p:cNvPicPr>
            <a:picLocks noChangeAspect="1"/>
          </p:cNvPicPr>
          <p:nvPr/>
        </p:nvPicPr>
        <p:blipFill>
          <a:blip r:embed="rId4"/>
          <a:srcRect l="4822" r="2606"/>
          <a:stretch>
            <a:fillRect/>
          </a:stretch>
        </p:blipFill>
        <p:spPr>
          <a:xfrm>
            <a:off x="5902513" y="4699167"/>
            <a:ext cx="6170921" cy="1089772"/>
          </a:xfrm>
          <a:prstGeom prst="rect">
            <a:avLst/>
          </a:prstGeom>
          <a:ln w="12700">
            <a:miter lim="400000"/>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What does it look like?"/>
          <p:cNvSpPr txBox="1">
            <a:spLocks noGrp="1"/>
          </p:cNvSpPr>
          <p:nvPr>
            <p:ph type="body" idx="1"/>
          </p:nvPr>
        </p:nvSpPr>
        <p:spPr>
          <a:xfrm>
            <a:off x="444382" y="-1950968"/>
            <a:ext cx="10985501" cy="3620792"/>
          </a:xfrm>
          <a:prstGeom prst="rect">
            <a:avLst/>
          </a:prstGeom>
        </p:spPr>
        <p:txBody>
          <a:bodyPr>
            <a:normAutofit/>
          </a:bodyPr>
          <a:lstStyle>
            <a:lvl1pPr>
              <a:defRPr sz="15000" spc="-150"/>
            </a:lvl1pPr>
          </a:lstStyle>
          <a:p>
            <a:r>
              <a:rPr sz="6600" dirty="0"/>
              <a:t>What does it look like?</a:t>
            </a:r>
          </a:p>
        </p:txBody>
      </p:sp>
      <p:pic>
        <p:nvPicPr>
          <p:cNvPr id="478" name="Image" descr="Image"/>
          <p:cNvPicPr>
            <a:picLocks noChangeAspect="1"/>
          </p:cNvPicPr>
          <p:nvPr/>
        </p:nvPicPr>
        <p:blipFill>
          <a:blip r:embed="rId2"/>
          <a:stretch>
            <a:fillRect/>
          </a:stretch>
        </p:blipFill>
        <p:spPr>
          <a:xfrm>
            <a:off x="3406780" y="2464772"/>
            <a:ext cx="4814469" cy="3213659"/>
          </a:xfrm>
          <a:prstGeom prst="rect">
            <a:avLst/>
          </a:prstGeom>
          <a:ln w="12700">
            <a:miter lim="400000"/>
          </a:ln>
        </p:spPr>
      </p:pic>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https://colab.research.google.com/notebooks/intro.ipynb"/>
          <p:cNvSpPr txBox="1"/>
          <p:nvPr/>
        </p:nvSpPr>
        <p:spPr>
          <a:xfrm>
            <a:off x="221092" y="5653574"/>
            <a:ext cx="2874185"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https://colab.research.google.com/notebooks/intro.ipynb</a:t>
            </a:r>
          </a:p>
        </p:txBody>
      </p:sp>
      <p:pic>
        <p:nvPicPr>
          <p:cNvPr id="481" name="Screen Shot 2021-04-26 at 1.27.12 PM.png" descr="Screen Shot 2021-04-26 at 1.27.12 PM.png"/>
          <p:cNvPicPr>
            <a:picLocks noChangeAspect="1"/>
          </p:cNvPicPr>
          <p:nvPr/>
        </p:nvPicPr>
        <p:blipFill>
          <a:blip r:embed="rId2"/>
          <a:stretch>
            <a:fillRect/>
          </a:stretch>
        </p:blipFill>
        <p:spPr>
          <a:xfrm>
            <a:off x="206063" y="364513"/>
            <a:ext cx="6343651" cy="4660901"/>
          </a:xfrm>
          <a:prstGeom prst="rect">
            <a:avLst/>
          </a:prstGeom>
          <a:ln w="12700">
            <a:miter lim="400000"/>
          </a:ln>
        </p:spPr>
      </p:pic>
      <p:sp>
        <p:nvSpPr>
          <p:cNvPr id="482" name="https://realpython.com/jupyter-notebook-introduction/"/>
          <p:cNvSpPr txBox="1"/>
          <p:nvPr/>
        </p:nvSpPr>
        <p:spPr>
          <a:xfrm>
            <a:off x="219960" y="6236090"/>
            <a:ext cx="269785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https://realpython.com/jupyter-notebook-introduction/</a:t>
            </a:r>
          </a:p>
        </p:txBody>
      </p:sp>
      <p:sp>
        <p:nvSpPr>
          <p:cNvPr id="483" name="Notebooks:…"/>
          <p:cNvSpPr txBox="1"/>
          <p:nvPr/>
        </p:nvSpPr>
        <p:spPr>
          <a:xfrm>
            <a:off x="7503850" y="1868283"/>
            <a:ext cx="3663119" cy="1928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3300" b="1"/>
            </a:pPr>
            <a:r>
              <a:rPr sz="2300"/>
              <a:t>Notebooks</a:t>
            </a:r>
            <a:r>
              <a:rPr sz="1650"/>
              <a:t>: </a:t>
            </a:r>
          </a:p>
          <a:p>
            <a:pPr marL="304800" indent="-304800">
              <a:buSzPct val="123000"/>
              <a:buChar char="-"/>
              <a:defRPr sz="3300"/>
            </a:pPr>
            <a:r>
              <a:rPr sz="1650" b="1"/>
              <a:t>Single</a:t>
            </a:r>
            <a:r>
              <a:rPr sz="1650"/>
              <a:t> </a:t>
            </a:r>
            <a:r>
              <a:rPr sz="1650" b="1"/>
              <a:t>document</a:t>
            </a:r>
            <a:r>
              <a:rPr sz="1650"/>
              <a:t>/file </a:t>
            </a:r>
          </a:p>
          <a:p>
            <a:pPr marL="304800" indent="-304800">
              <a:buSzPct val="123000"/>
              <a:buChar char="-"/>
              <a:defRPr sz="3300"/>
            </a:pPr>
            <a:r>
              <a:rPr sz="1650" b="1"/>
              <a:t>Executives</a:t>
            </a:r>
            <a:r>
              <a:rPr sz="1650"/>
              <a:t> TOP to BOTTOM</a:t>
            </a:r>
          </a:p>
          <a:p>
            <a:pPr marL="304800" indent="-304800">
              <a:buSzPct val="123000"/>
              <a:buChar char="-"/>
              <a:defRPr sz="3300"/>
            </a:pPr>
            <a:r>
              <a:rPr sz="1650"/>
              <a:t>Involves </a:t>
            </a:r>
            <a:r>
              <a:rPr sz="1650" b="1"/>
              <a:t>Cells</a:t>
            </a:r>
            <a:r>
              <a:rPr sz="1650"/>
              <a:t> </a:t>
            </a:r>
          </a:p>
          <a:p>
            <a:pPr marL="304800" indent="-304800">
              <a:buSzPct val="123000"/>
              <a:buChar char="-"/>
              <a:defRPr sz="3300"/>
            </a:pPr>
            <a:r>
              <a:rPr sz="1650"/>
              <a:t>Cell Types: </a:t>
            </a:r>
          </a:p>
          <a:p>
            <a:pPr marL="609600" lvl="1" indent="-304800">
              <a:buSzPct val="123000"/>
              <a:buChar char="-"/>
              <a:defRPr sz="3300"/>
            </a:pPr>
            <a:r>
              <a:rPr sz="1650"/>
              <a:t>Documentations (human readable)</a:t>
            </a:r>
          </a:p>
          <a:p>
            <a:pPr marL="609600" lvl="1" indent="-304800">
              <a:buSzPct val="123000"/>
              <a:buChar char="-"/>
              <a:defRPr sz="3300"/>
            </a:pPr>
            <a:r>
              <a:rPr sz="1650"/>
              <a:t>Code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Google Colab"/>
          <p:cNvSpPr txBox="1">
            <a:spLocks noGrp="1"/>
          </p:cNvSpPr>
          <p:nvPr>
            <p:ph type="title"/>
          </p:nvPr>
        </p:nvSpPr>
        <p:spPr>
          <a:prstGeom prst="rect">
            <a:avLst/>
          </a:prstGeom>
        </p:spPr>
        <p:txBody>
          <a:bodyPr/>
          <a:lstStyle/>
          <a:p>
            <a:r>
              <a:t>Google Colab</a:t>
            </a:r>
          </a:p>
        </p:txBody>
      </p:sp>
      <p:sp>
        <p:nvSpPr>
          <p:cNvPr id="486" name="!pip install"/>
          <p:cNvSpPr txBox="1">
            <a:spLocks noGrp="1"/>
          </p:cNvSpPr>
          <p:nvPr>
            <p:ph type="body" idx="13"/>
          </p:nvPr>
        </p:nvSpPr>
        <p:spPr>
          <a:xfrm>
            <a:off x="603250" y="2484710"/>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lvl1pPr>
              <a:defRPr b="0"/>
            </a:lvl1pPr>
          </a:lstStyle>
          <a:p>
            <a:r>
              <a:t>!pip install </a:t>
            </a:r>
          </a:p>
        </p:txBody>
      </p:sp>
      <p:sp>
        <p:nvSpPr>
          <p:cNvPr id="487" name="SPECIAL COMMANDS:"/>
          <p:cNvSpPr txBox="1"/>
          <p:nvPr/>
        </p:nvSpPr>
        <p:spPr>
          <a:xfrm>
            <a:off x="603250" y="1919594"/>
            <a:ext cx="10985500" cy="4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rmAutofit fontScale="92500" lnSpcReduction="10000"/>
          </a:bodyPr>
          <a:lstStyle>
            <a:lvl1pPr defTabSz="825500">
              <a:lnSpc>
                <a:spcPct val="100000"/>
              </a:lnSpc>
              <a:spcBef>
                <a:spcPts val="0"/>
              </a:spcBef>
              <a:defRPr sz="5500" b="1"/>
            </a:lvl1pPr>
          </a:lstStyle>
          <a:p>
            <a:r>
              <a:rPr sz="2750"/>
              <a:t>SPECIAL COMMANDS: </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Introduction to your #1 package:"/>
          <p:cNvSpPr txBox="1">
            <a:spLocks noGrp="1"/>
          </p:cNvSpPr>
          <p:nvPr>
            <p:ph type="title"/>
          </p:nvPr>
        </p:nvSpPr>
        <p:spPr>
          <a:xfrm>
            <a:off x="296105" y="274970"/>
            <a:ext cx="10985501" cy="717475"/>
          </a:xfrm>
          <a:prstGeom prst="rect">
            <a:avLst/>
          </a:prstGeom>
        </p:spPr>
        <p:txBody>
          <a:bodyPr/>
          <a:lstStyle/>
          <a:p>
            <a:r>
              <a:rPr b="1" dirty="0"/>
              <a:t>Introduction to your #1 package: </a:t>
            </a:r>
          </a:p>
        </p:txBody>
      </p:sp>
      <p:pic>
        <p:nvPicPr>
          <p:cNvPr id="490" name="Image" descr="Image"/>
          <p:cNvPicPr>
            <a:picLocks noChangeAspect="1"/>
          </p:cNvPicPr>
          <p:nvPr/>
        </p:nvPicPr>
        <p:blipFill>
          <a:blip r:embed="rId2"/>
          <a:stretch>
            <a:fillRect/>
          </a:stretch>
        </p:blipFill>
        <p:spPr>
          <a:xfrm>
            <a:off x="632858" y="2990305"/>
            <a:ext cx="3616667" cy="1461737"/>
          </a:xfrm>
          <a:prstGeom prst="rect">
            <a:avLst/>
          </a:prstGeom>
          <a:ln w="12700">
            <a:miter lim="400000"/>
          </a:ln>
        </p:spPr>
      </p:pic>
      <p:pic>
        <p:nvPicPr>
          <p:cNvPr id="491" name="Image" descr="Image"/>
          <p:cNvPicPr>
            <a:picLocks noChangeAspect="1"/>
          </p:cNvPicPr>
          <p:nvPr/>
        </p:nvPicPr>
        <p:blipFill>
          <a:blip r:embed="rId3"/>
          <a:srcRect b="3009"/>
          <a:stretch>
            <a:fillRect/>
          </a:stretch>
        </p:blipFill>
        <p:spPr>
          <a:xfrm>
            <a:off x="4708192" y="1548188"/>
            <a:ext cx="6077733" cy="4719721"/>
          </a:xfrm>
          <a:prstGeom prst="rect">
            <a:avLst/>
          </a:prstGeom>
          <a:ln w="12700">
            <a:miter lim="400000"/>
          </a:ln>
        </p:spPr>
      </p:pic>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https://pandas.pydata.org/docs/reference/index.html"/>
          <p:cNvSpPr txBox="1"/>
          <p:nvPr/>
        </p:nvSpPr>
        <p:spPr>
          <a:xfrm>
            <a:off x="4109231" y="5889747"/>
            <a:ext cx="2596865"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https://pandas.pydata.org/docs/reference/index.html</a:t>
            </a:r>
          </a:p>
        </p:txBody>
      </p:sp>
      <p:pic>
        <p:nvPicPr>
          <p:cNvPr id="494" name="Screen Shot 2021-07-12 at 3.40.18 PM.png" descr="Screen Shot 2021-07-12 at 3.40.18 PM.png"/>
          <p:cNvPicPr>
            <a:picLocks noChangeAspect="1"/>
          </p:cNvPicPr>
          <p:nvPr/>
        </p:nvPicPr>
        <p:blipFill>
          <a:blip r:embed="rId2"/>
          <a:stretch>
            <a:fillRect/>
          </a:stretch>
        </p:blipFill>
        <p:spPr>
          <a:xfrm>
            <a:off x="3989701" y="848402"/>
            <a:ext cx="6997701" cy="4552951"/>
          </a:xfrm>
          <a:prstGeom prst="rect">
            <a:avLst/>
          </a:prstGeom>
          <a:ln w="12700">
            <a:miter lim="400000"/>
          </a:ln>
        </p:spPr>
      </p:pic>
      <p:sp>
        <p:nvSpPr>
          <p:cNvPr id="495" name="Become a expert at reading technical documentation: it will make your life easier"/>
          <p:cNvSpPr txBox="1"/>
          <p:nvPr/>
        </p:nvSpPr>
        <p:spPr>
          <a:xfrm>
            <a:off x="448156" y="1971502"/>
            <a:ext cx="2895734" cy="26366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r>
              <a:rPr sz="2800" b="1"/>
              <a:t>Become a expert at reading technical documentation:</a:t>
            </a:r>
            <a:r>
              <a:rPr sz="2800"/>
              <a:t> it will make your life easier</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7" name="Screen Shot 2021-04-26 at 2.22.16 PM.png" descr="Screen Shot 2021-04-26 at 2.22.16 PM.png"/>
          <p:cNvPicPr>
            <a:picLocks noChangeAspect="1"/>
          </p:cNvPicPr>
          <p:nvPr/>
        </p:nvPicPr>
        <p:blipFill>
          <a:blip r:embed="rId2"/>
          <a:stretch>
            <a:fillRect/>
          </a:stretch>
        </p:blipFill>
        <p:spPr>
          <a:xfrm>
            <a:off x="1948124" y="144356"/>
            <a:ext cx="8647433" cy="6211872"/>
          </a:xfrm>
          <a:prstGeom prst="rect">
            <a:avLst/>
          </a:prstGeom>
          <a:ln w="12700">
            <a:miter lim="400000"/>
          </a:ln>
        </p:spPr>
      </p:pic>
      <p:sp>
        <p:nvSpPr>
          <p:cNvPr id="498" name="https://pypi.org/"/>
          <p:cNvSpPr txBox="1"/>
          <p:nvPr/>
        </p:nvSpPr>
        <p:spPr>
          <a:xfrm>
            <a:off x="4590879" y="6464770"/>
            <a:ext cx="881652"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https://pypi.org/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7FA45-DFD8-FB53-1518-B110FA58895D}"/>
              </a:ext>
            </a:extLst>
          </p:cNvPr>
          <p:cNvSpPr>
            <a:spLocks noGrp="1"/>
          </p:cNvSpPr>
          <p:nvPr>
            <p:ph type="title"/>
          </p:nvPr>
        </p:nvSpPr>
        <p:spPr/>
        <p:txBody>
          <a:bodyPr/>
          <a:lstStyle/>
          <a:p>
            <a:r>
              <a:rPr lang="en-US" dirty="0"/>
              <a:t>…Planning Phase</a:t>
            </a:r>
          </a:p>
        </p:txBody>
      </p:sp>
      <p:sp>
        <p:nvSpPr>
          <p:cNvPr id="3" name="Content Placeholder 2">
            <a:extLst>
              <a:ext uri="{FF2B5EF4-FFF2-40B4-BE49-F238E27FC236}">
                <a16:creationId xmlns:a16="http://schemas.microsoft.com/office/drawing/2014/main" id="{6D229383-CA0A-62D3-C82B-F36E5C777B4B}"/>
              </a:ext>
            </a:extLst>
          </p:cNvPr>
          <p:cNvSpPr>
            <a:spLocks noGrp="1"/>
          </p:cNvSpPr>
          <p:nvPr>
            <p:ph idx="1"/>
          </p:nvPr>
        </p:nvSpPr>
        <p:spPr/>
        <p:txBody>
          <a:bodyPr>
            <a:normAutofit fontScale="70000" lnSpcReduction="20000"/>
          </a:bodyPr>
          <a:lstStyle/>
          <a:p>
            <a:r>
              <a:rPr lang="en-US" dirty="0"/>
              <a:t>Is a statement of the IT Organization’s vision for how it will deploy technology to achieve its mission, goals, and objectives.</a:t>
            </a:r>
          </a:p>
          <a:p>
            <a:r>
              <a:rPr lang="en-US" dirty="0"/>
              <a:t>It helps to define the role of IT in the organization.</a:t>
            </a:r>
          </a:p>
          <a:p>
            <a:r>
              <a:rPr lang="en-US" dirty="0"/>
              <a:t>It aligns IT initiatives with the overall business’s Strategic Plan</a:t>
            </a:r>
          </a:p>
          <a:p>
            <a:r>
              <a:rPr lang="en-US" dirty="0"/>
              <a:t>It includes:</a:t>
            </a:r>
          </a:p>
          <a:p>
            <a:pPr lvl="1"/>
            <a:r>
              <a:rPr lang="en-US" dirty="0"/>
              <a:t>Overall current and future technology needs</a:t>
            </a:r>
          </a:p>
          <a:p>
            <a:pPr lvl="1"/>
            <a:r>
              <a:rPr lang="en-US" dirty="0"/>
              <a:t>Technical infrastructure and future priorities</a:t>
            </a:r>
          </a:p>
          <a:p>
            <a:pPr lvl="1"/>
            <a:r>
              <a:rPr lang="en-US" dirty="0"/>
              <a:t>Major direction and initiatives for the IT organization</a:t>
            </a:r>
          </a:p>
          <a:p>
            <a:pPr lvl="1"/>
            <a:r>
              <a:rPr lang="en-US" dirty="0"/>
              <a:t>3 to 5 year timeline</a:t>
            </a:r>
          </a:p>
          <a:p>
            <a:pPr lvl="1"/>
            <a:r>
              <a:rPr lang="en-US" dirty="0"/>
              <a:t>Estimates of capital and operating costs (optional)</a:t>
            </a:r>
          </a:p>
          <a:p>
            <a:r>
              <a:rPr lang="en-US" dirty="0"/>
              <a:t>And it uses </a:t>
            </a:r>
            <a:r>
              <a:rPr lang="en-US" b="1" dirty="0"/>
              <a:t>Systems Analysis</a:t>
            </a:r>
          </a:p>
          <a:p>
            <a:pPr lvl="1"/>
            <a:r>
              <a:rPr lang="en-US" dirty="0"/>
              <a:t>Through executive interviews, SWOT exercises, trend analysis</a:t>
            </a:r>
          </a:p>
          <a:p>
            <a:pPr lvl="1"/>
            <a:r>
              <a:rPr lang="en-US" dirty="0"/>
              <a:t>To foster and imbue “systems thinking” into plan development:</a:t>
            </a:r>
          </a:p>
          <a:p>
            <a:pPr lvl="2"/>
            <a:r>
              <a:rPr lang="en-US" dirty="0"/>
              <a:t>How do initiatives align with organizational plan?</a:t>
            </a:r>
          </a:p>
          <a:p>
            <a:pPr lvl="2"/>
            <a:r>
              <a:rPr lang="en-US" dirty="0"/>
              <a:t>How do initiatives relate with each other?</a:t>
            </a:r>
          </a:p>
          <a:p>
            <a:pPr lvl="2"/>
            <a:r>
              <a:rPr lang="en-US" dirty="0"/>
              <a:t>What and where are the intersection, integration and synergy opportunities amongst initiatives?</a:t>
            </a:r>
          </a:p>
          <a:p>
            <a:endParaRPr lang="en-US" dirty="0"/>
          </a:p>
        </p:txBody>
      </p:sp>
    </p:spTree>
    <p:extLst>
      <p:ext uri="{BB962C8B-B14F-4D97-AF65-F5344CB8AC3E}">
        <p14:creationId xmlns:p14="http://schemas.microsoft.com/office/powerpoint/2010/main" val="2872636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https://healthdata.gov"/>
          <p:cNvSpPr txBox="1"/>
          <p:nvPr/>
        </p:nvSpPr>
        <p:spPr>
          <a:xfrm>
            <a:off x="124178" y="44980"/>
            <a:ext cx="11537148"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10000" b="1"/>
            </a:lvl1pPr>
          </a:lstStyle>
          <a:p>
            <a:r>
              <a:rPr sz="5000"/>
              <a:t>https://healthdata.gov</a:t>
            </a:r>
          </a:p>
        </p:txBody>
      </p:sp>
      <p:pic>
        <p:nvPicPr>
          <p:cNvPr id="501" name="Screen Shot 2021-07-12 at 3.37.50 PM.png" descr="Screen Shot 2021-07-12 at 3.37.50 PM.png"/>
          <p:cNvPicPr>
            <a:picLocks noChangeAspect="1"/>
          </p:cNvPicPr>
          <p:nvPr/>
        </p:nvPicPr>
        <p:blipFill>
          <a:blip r:embed="rId2"/>
          <a:stretch>
            <a:fillRect/>
          </a:stretch>
        </p:blipFill>
        <p:spPr>
          <a:xfrm>
            <a:off x="146472" y="931890"/>
            <a:ext cx="7671953" cy="3638066"/>
          </a:xfrm>
          <a:prstGeom prst="rect">
            <a:avLst/>
          </a:prstGeom>
          <a:ln w="25400">
            <a:solidFill>
              <a:srgbClr val="000000"/>
            </a:solidFill>
            <a:miter lim="400000"/>
          </a:ln>
        </p:spPr>
      </p:pic>
      <p:pic>
        <p:nvPicPr>
          <p:cNvPr id="502" name="Screen Shot 2021-07-12 at 3.38.34 PM.png" descr="Screen Shot 2021-07-12 at 3.38.34 PM.png"/>
          <p:cNvPicPr>
            <a:picLocks noChangeAspect="1"/>
          </p:cNvPicPr>
          <p:nvPr/>
        </p:nvPicPr>
        <p:blipFill>
          <a:blip r:embed="rId3"/>
          <a:stretch>
            <a:fillRect/>
          </a:stretch>
        </p:blipFill>
        <p:spPr>
          <a:xfrm>
            <a:off x="5454807" y="2843354"/>
            <a:ext cx="6356351" cy="3917951"/>
          </a:xfrm>
          <a:prstGeom prst="rect">
            <a:avLst/>
          </a:prstGeom>
          <a:ln w="25400">
            <a:solidFill>
              <a:srgbClr val="000000"/>
            </a:solidFill>
            <a:miter lim="400000"/>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6BE1D-5590-AD9D-F524-7EF58ABD76D8}"/>
              </a:ext>
            </a:extLst>
          </p:cNvPr>
          <p:cNvSpPr>
            <a:spLocks noGrp="1"/>
          </p:cNvSpPr>
          <p:nvPr>
            <p:ph type="title"/>
          </p:nvPr>
        </p:nvSpPr>
        <p:spPr/>
        <p:txBody>
          <a:bodyPr/>
          <a:lstStyle/>
          <a:p>
            <a:r>
              <a:rPr lang="en-US" dirty="0"/>
              <a:t>SBM Strategic Plan (School) </a:t>
            </a:r>
          </a:p>
        </p:txBody>
      </p:sp>
      <p:sp>
        <p:nvSpPr>
          <p:cNvPr id="5" name="TextBox 4">
            <a:extLst>
              <a:ext uri="{FF2B5EF4-FFF2-40B4-BE49-F238E27FC236}">
                <a16:creationId xmlns:a16="http://schemas.microsoft.com/office/drawing/2014/main" id="{9B82EFF2-C5EC-6279-E039-6E0564A0EE44}"/>
              </a:ext>
            </a:extLst>
          </p:cNvPr>
          <p:cNvSpPr txBox="1"/>
          <p:nvPr/>
        </p:nvSpPr>
        <p:spPr>
          <a:xfrm>
            <a:off x="838200" y="1317536"/>
            <a:ext cx="11112500" cy="646331"/>
          </a:xfrm>
          <a:prstGeom prst="rect">
            <a:avLst/>
          </a:prstGeom>
          <a:noFill/>
        </p:spPr>
        <p:txBody>
          <a:bodyPr wrap="square">
            <a:spAutoFit/>
          </a:bodyPr>
          <a:lstStyle/>
          <a:p>
            <a:r>
              <a:rPr lang="en-US" dirty="0">
                <a:hlinkClick r:id="rId2"/>
              </a:rPr>
              <a:t>https://renaissance.stonybrookmedicine.edu/system/files/23080227H-5%20Year%20Strategic%20Plan%20RSOM%20Brochure_v2%5B35%5D.pdf</a:t>
            </a:r>
            <a:r>
              <a:rPr lang="en-US" dirty="0"/>
              <a:t> </a:t>
            </a:r>
          </a:p>
        </p:txBody>
      </p:sp>
      <p:pic>
        <p:nvPicPr>
          <p:cNvPr id="7" name="Picture 6" descr="A close-up of a document&#10;&#10;Description automatically generated">
            <a:extLst>
              <a:ext uri="{FF2B5EF4-FFF2-40B4-BE49-F238E27FC236}">
                <a16:creationId xmlns:a16="http://schemas.microsoft.com/office/drawing/2014/main" id="{635FEF6B-FCB2-E7FD-4F1E-2F8B52EB7F52}"/>
              </a:ext>
            </a:extLst>
          </p:cNvPr>
          <p:cNvPicPr>
            <a:picLocks noChangeAspect="1"/>
          </p:cNvPicPr>
          <p:nvPr/>
        </p:nvPicPr>
        <p:blipFill>
          <a:blip r:embed="rId3"/>
          <a:stretch>
            <a:fillRect/>
          </a:stretch>
        </p:blipFill>
        <p:spPr>
          <a:xfrm>
            <a:off x="465550" y="2198252"/>
            <a:ext cx="10320750" cy="4126348"/>
          </a:xfrm>
          <a:prstGeom prst="rect">
            <a:avLst/>
          </a:prstGeom>
        </p:spPr>
      </p:pic>
    </p:spTree>
    <p:extLst>
      <p:ext uri="{BB962C8B-B14F-4D97-AF65-F5344CB8AC3E}">
        <p14:creationId xmlns:p14="http://schemas.microsoft.com/office/powerpoint/2010/main" val="1028725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6BE1D-5590-AD9D-F524-7EF58ABD76D8}"/>
              </a:ext>
            </a:extLst>
          </p:cNvPr>
          <p:cNvSpPr>
            <a:spLocks noGrp="1"/>
          </p:cNvSpPr>
          <p:nvPr>
            <p:ph type="title"/>
          </p:nvPr>
        </p:nvSpPr>
        <p:spPr/>
        <p:txBody>
          <a:bodyPr/>
          <a:lstStyle/>
          <a:p>
            <a:r>
              <a:rPr lang="en-US" dirty="0"/>
              <a:t>SHP Strategic Plan (School) </a:t>
            </a:r>
          </a:p>
        </p:txBody>
      </p:sp>
      <p:sp>
        <p:nvSpPr>
          <p:cNvPr id="5" name="TextBox 4">
            <a:extLst>
              <a:ext uri="{FF2B5EF4-FFF2-40B4-BE49-F238E27FC236}">
                <a16:creationId xmlns:a16="http://schemas.microsoft.com/office/drawing/2014/main" id="{9B82EFF2-C5EC-6279-E039-6E0564A0EE44}"/>
              </a:ext>
            </a:extLst>
          </p:cNvPr>
          <p:cNvSpPr txBox="1"/>
          <p:nvPr/>
        </p:nvSpPr>
        <p:spPr>
          <a:xfrm>
            <a:off x="838200" y="1298139"/>
            <a:ext cx="11112500" cy="646331"/>
          </a:xfrm>
          <a:prstGeom prst="rect">
            <a:avLst/>
          </a:prstGeom>
          <a:noFill/>
        </p:spPr>
        <p:txBody>
          <a:bodyPr wrap="square">
            <a:spAutoFit/>
          </a:bodyPr>
          <a:lstStyle/>
          <a:p>
            <a:r>
              <a:rPr lang="en-US" dirty="0">
                <a:hlinkClick r:id="rId2"/>
              </a:rPr>
              <a:t>https://healthprofessions.stonybrookmedicine.edu/sites/default/files/School%20of%20Health%20Professions%20Strategic%20Plan_FINAL.pdf</a:t>
            </a:r>
            <a:r>
              <a:rPr lang="en-US" dirty="0"/>
              <a:t> </a:t>
            </a:r>
          </a:p>
        </p:txBody>
      </p:sp>
      <p:pic>
        <p:nvPicPr>
          <p:cNvPr id="4" name="Picture 3" descr="A white text with red text&#10;&#10;Description automatically generated">
            <a:extLst>
              <a:ext uri="{FF2B5EF4-FFF2-40B4-BE49-F238E27FC236}">
                <a16:creationId xmlns:a16="http://schemas.microsoft.com/office/drawing/2014/main" id="{041A38B2-FD5C-E02D-4715-BF56057AF093}"/>
              </a:ext>
            </a:extLst>
          </p:cNvPr>
          <p:cNvPicPr>
            <a:picLocks noChangeAspect="1"/>
          </p:cNvPicPr>
          <p:nvPr/>
        </p:nvPicPr>
        <p:blipFill>
          <a:blip r:embed="rId3"/>
          <a:stretch>
            <a:fillRect/>
          </a:stretch>
        </p:blipFill>
        <p:spPr>
          <a:xfrm>
            <a:off x="622300" y="1944470"/>
            <a:ext cx="5772150" cy="4292983"/>
          </a:xfrm>
          <a:prstGeom prst="rect">
            <a:avLst/>
          </a:prstGeom>
        </p:spPr>
      </p:pic>
    </p:spTree>
    <p:extLst>
      <p:ext uri="{BB962C8B-B14F-4D97-AF65-F5344CB8AC3E}">
        <p14:creationId xmlns:p14="http://schemas.microsoft.com/office/powerpoint/2010/main" val="2587206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3 Easy Steps to Create a SWOT Analysis - BNI">
            <a:extLst>
              <a:ext uri="{FF2B5EF4-FFF2-40B4-BE49-F238E27FC236}">
                <a16:creationId xmlns:a16="http://schemas.microsoft.com/office/drawing/2014/main" id="{38F975E2-CBF2-C02A-DA9F-2D7BD9267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200" y="71553"/>
            <a:ext cx="9037599" cy="678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89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3D5A8-41A5-739C-145D-78D275E8FDEA}"/>
              </a:ext>
            </a:extLst>
          </p:cNvPr>
          <p:cNvSpPr>
            <a:spLocks noGrp="1"/>
          </p:cNvSpPr>
          <p:nvPr>
            <p:ph type="ctrTitle"/>
          </p:nvPr>
        </p:nvSpPr>
        <p:spPr/>
        <p:txBody>
          <a:bodyPr/>
          <a:lstStyle/>
          <a:p>
            <a:r>
              <a:rPr lang="en-US" dirty="0"/>
              <a:t>Phase 2: Analysis (PLANNING) </a:t>
            </a:r>
          </a:p>
        </p:txBody>
      </p:sp>
    </p:spTree>
    <p:extLst>
      <p:ext uri="{BB962C8B-B14F-4D97-AF65-F5344CB8AC3E}">
        <p14:creationId xmlns:p14="http://schemas.microsoft.com/office/powerpoint/2010/main" val="919546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ED6D-CF79-6E82-3CFB-4FE9831B243D}"/>
              </a:ext>
            </a:extLst>
          </p:cNvPr>
          <p:cNvSpPr>
            <a:spLocks noGrp="1"/>
          </p:cNvSpPr>
          <p:nvPr>
            <p:ph type="title"/>
          </p:nvPr>
        </p:nvSpPr>
        <p:spPr/>
        <p:txBody>
          <a:bodyPr/>
          <a:lstStyle/>
          <a:p>
            <a:r>
              <a:rPr lang="en-US" dirty="0"/>
              <a:t>Phase 2: System Analyses</a:t>
            </a:r>
          </a:p>
        </p:txBody>
      </p:sp>
      <p:sp>
        <p:nvSpPr>
          <p:cNvPr id="3" name="Content Placeholder 2">
            <a:extLst>
              <a:ext uri="{FF2B5EF4-FFF2-40B4-BE49-F238E27FC236}">
                <a16:creationId xmlns:a16="http://schemas.microsoft.com/office/drawing/2014/main" id="{57281C78-455E-82AF-3036-4AD1BF994A59}"/>
              </a:ext>
            </a:extLst>
          </p:cNvPr>
          <p:cNvSpPr>
            <a:spLocks noGrp="1"/>
          </p:cNvSpPr>
          <p:nvPr>
            <p:ph idx="1"/>
          </p:nvPr>
        </p:nvSpPr>
        <p:spPr>
          <a:xfrm>
            <a:off x="838200" y="1690688"/>
            <a:ext cx="10515600" cy="4351338"/>
          </a:xfrm>
        </p:spPr>
        <p:txBody>
          <a:bodyPr>
            <a:normAutofit fontScale="85000" lnSpcReduction="20000"/>
          </a:bodyPr>
          <a:lstStyle/>
          <a:p>
            <a:pPr marL="0" indent="0">
              <a:buNone/>
            </a:pPr>
            <a:br>
              <a:rPr lang="en-US" b="1" dirty="0"/>
            </a:br>
            <a:r>
              <a:rPr lang="en-US" b="1" dirty="0"/>
              <a:t>What is Systems Analysis?</a:t>
            </a:r>
          </a:p>
          <a:p>
            <a:r>
              <a:rPr lang="en-US" dirty="0"/>
              <a:t>A set of techniques and tools for understanding an organization’s operating environment in order to improve a process or outcome through the use of information technology.</a:t>
            </a:r>
          </a:p>
          <a:p>
            <a:pPr marL="0" indent="0">
              <a:buNone/>
            </a:pPr>
            <a:endParaRPr lang="en-US" dirty="0"/>
          </a:p>
          <a:p>
            <a:pPr marL="0" indent="0">
              <a:buNone/>
            </a:pPr>
            <a:r>
              <a:rPr lang="en-US" b="1" dirty="0"/>
              <a:t>Why is Systems Analysis important?</a:t>
            </a:r>
          </a:p>
          <a:p>
            <a:r>
              <a:rPr lang="en-US" dirty="0"/>
              <a:t>Information technology is widely viewed as a key enabler of improved care.</a:t>
            </a:r>
          </a:p>
          <a:p>
            <a:r>
              <a:rPr lang="en-US" dirty="0"/>
              <a:t>SA can improve the “fit” between the organization’s technology and care delivery effectiveness.</a:t>
            </a:r>
          </a:p>
          <a:p>
            <a:r>
              <a:rPr lang="en-US" dirty="0"/>
              <a:t>Rapid technology changes and increasing user sophistication tend to compress deployment and upgrade times so that the consequences of errors in selection, deployment and use of solutions are magnified.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41017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5455F-7154-DDC5-4E46-8033C7E2033C}"/>
              </a:ext>
            </a:extLst>
          </p:cNvPr>
          <p:cNvSpPr>
            <a:spLocks noGrp="1"/>
          </p:cNvSpPr>
          <p:nvPr>
            <p:ph type="title"/>
          </p:nvPr>
        </p:nvSpPr>
        <p:spPr/>
        <p:txBody>
          <a:bodyPr/>
          <a:lstStyle/>
          <a:p>
            <a:r>
              <a:rPr lang="en-US" dirty="0"/>
              <a:t>Phase 2: Components of System Analysis </a:t>
            </a:r>
          </a:p>
        </p:txBody>
      </p:sp>
      <p:sp>
        <p:nvSpPr>
          <p:cNvPr id="3" name="Content Placeholder 2">
            <a:extLst>
              <a:ext uri="{FF2B5EF4-FFF2-40B4-BE49-F238E27FC236}">
                <a16:creationId xmlns:a16="http://schemas.microsoft.com/office/drawing/2014/main" id="{48BB5546-B4A2-E9D5-CF91-2275770673C6}"/>
              </a:ext>
            </a:extLst>
          </p:cNvPr>
          <p:cNvSpPr>
            <a:spLocks noGrp="1"/>
          </p:cNvSpPr>
          <p:nvPr>
            <p:ph idx="1"/>
          </p:nvPr>
        </p:nvSpPr>
        <p:spPr>
          <a:xfrm>
            <a:off x="838200" y="1579563"/>
            <a:ext cx="10515600" cy="4860925"/>
          </a:xfrm>
        </p:spPr>
        <p:txBody>
          <a:bodyPr>
            <a:normAutofit/>
          </a:bodyPr>
          <a:lstStyle/>
          <a:p>
            <a:r>
              <a:rPr lang="en-US" b="1" dirty="0"/>
              <a:t>Components of Systems Analysis</a:t>
            </a:r>
          </a:p>
          <a:p>
            <a:pPr lvl="1"/>
            <a:r>
              <a:rPr lang="en-US" b="1" dirty="0"/>
              <a:t>1. Problem Analysis</a:t>
            </a:r>
          </a:p>
          <a:p>
            <a:pPr lvl="2"/>
            <a:r>
              <a:rPr lang="en-US" dirty="0"/>
              <a:t>Definition, Cause, Solution</a:t>
            </a:r>
          </a:p>
          <a:p>
            <a:pPr lvl="1"/>
            <a:r>
              <a:rPr lang="en-US" b="1" dirty="0"/>
              <a:t>2. Preliminary Investigation</a:t>
            </a:r>
          </a:p>
          <a:p>
            <a:pPr lvl="2"/>
            <a:r>
              <a:rPr lang="en-US" dirty="0"/>
              <a:t>Needs Assessment, Feasibility Analysis, Report of Findings</a:t>
            </a:r>
          </a:p>
          <a:p>
            <a:pPr lvl="1"/>
            <a:r>
              <a:rPr lang="en-US" b="1" dirty="0"/>
              <a:t>3. Requirements Analysis (non-technical)</a:t>
            </a:r>
          </a:p>
          <a:p>
            <a:pPr lvl="2"/>
            <a:r>
              <a:rPr lang="en-US" dirty="0"/>
              <a:t>Current State, Future State, Priorities, Stakeholder sign-off</a:t>
            </a:r>
          </a:p>
          <a:p>
            <a:pPr lvl="1"/>
            <a:r>
              <a:rPr lang="en-US" b="1" dirty="0"/>
              <a:t>4. Analysis of Alternatives</a:t>
            </a:r>
          </a:p>
          <a:p>
            <a:pPr lvl="2"/>
            <a:r>
              <a:rPr lang="en-US" dirty="0"/>
              <a:t>Alternatives, Cost-Benefit Analysis</a:t>
            </a:r>
          </a:p>
          <a:p>
            <a:pPr lvl="1"/>
            <a:r>
              <a:rPr lang="en-US" b="1" dirty="0"/>
              <a:t>5. Proposal/Approval</a:t>
            </a:r>
          </a:p>
          <a:p>
            <a:pPr lvl="2"/>
            <a:r>
              <a:rPr lang="en-US" dirty="0"/>
              <a:t>Proposal, Executive Presentation, Enthusiastic Endorsement</a:t>
            </a:r>
          </a:p>
          <a:p>
            <a:pPr lvl="1"/>
            <a:r>
              <a:rPr lang="en-US" b="1" dirty="0"/>
              <a:t>6. Project Management</a:t>
            </a:r>
          </a:p>
          <a:p>
            <a:pPr lvl="2"/>
            <a:r>
              <a:rPr lang="en-US" dirty="0"/>
              <a:t>PM Body of Knowledge, Initializing, Planning</a:t>
            </a:r>
          </a:p>
          <a:p>
            <a:endParaRPr lang="en-US" dirty="0"/>
          </a:p>
        </p:txBody>
      </p:sp>
    </p:spTree>
    <p:extLst>
      <p:ext uri="{BB962C8B-B14F-4D97-AF65-F5344CB8AC3E}">
        <p14:creationId xmlns:p14="http://schemas.microsoft.com/office/powerpoint/2010/main" val="3013630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A0A0-47C0-2A0D-35FA-814AE93E2397}"/>
              </a:ext>
            </a:extLst>
          </p:cNvPr>
          <p:cNvSpPr>
            <a:spLocks noGrp="1"/>
          </p:cNvSpPr>
          <p:nvPr>
            <p:ph type="title"/>
          </p:nvPr>
        </p:nvSpPr>
        <p:spPr/>
        <p:txBody>
          <a:bodyPr/>
          <a:lstStyle/>
          <a:p>
            <a:r>
              <a:rPr lang="en-US" b="1" dirty="0"/>
              <a:t>1. Problem Analysis</a:t>
            </a:r>
          </a:p>
        </p:txBody>
      </p:sp>
      <p:sp>
        <p:nvSpPr>
          <p:cNvPr id="3" name="Content Placeholder 2">
            <a:extLst>
              <a:ext uri="{FF2B5EF4-FFF2-40B4-BE49-F238E27FC236}">
                <a16:creationId xmlns:a16="http://schemas.microsoft.com/office/drawing/2014/main" id="{42CE9DFC-520C-70F9-4CB8-7DDC5A5254E3}"/>
              </a:ext>
            </a:extLst>
          </p:cNvPr>
          <p:cNvSpPr>
            <a:spLocks noGrp="1"/>
          </p:cNvSpPr>
          <p:nvPr>
            <p:ph idx="1"/>
          </p:nvPr>
        </p:nvSpPr>
        <p:spPr>
          <a:xfrm>
            <a:off x="838200" y="1636713"/>
            <a:ext cx="10515600" cy="4803775"/>
          </a:xfrm>
        </p:spPr>
        <p:txBody>
          <a:bodyPr>
            <a:normAutofit fontScale="92500" lnSpcReduction="20000"/>
          </a:bodyPr>
          <a:lstStyle/>
          <a:p>
            <a:r>
              <a:rPr lang="en-US" b="1" dirty="0"/>
              <a:t>First and most important part of Systems Analysis</a:t>
            </a:r>
          </a:p>
          <a:p>
            <a:r>
              <a:rPr lang="en-US" b="1" dirty="0"/>
              <a:t>Capture in a Problem Statement </a:t>
            </a:r>
          </a:p>
          <a:p>
            <a:pPr lvl="1"/>
            <a:r>
              <a:rPr lang="en-US" dirty="0"/>
              <a:t>Define the problem</a:t>
            </a:r>
          </a:p>
          <a:p>
            <a:pPr lvl="1"/>
            <a:r>
              <a:rPr lang="en-US" dirty="0"/>
              <a:t>Identify where the problem is occurring</a:t>
            </a:r>
          </a:p>
          <a:p>
            <a:pPr lvl="1"/>
            <a:r>
              <a:rPr lang="en-US" dirty="0"/>
              <a:t>Describe the size of the problem</a:t>
            </a:r>
          </a:p>
          <a:p>
            <a:pPr lvl="1"/>
            <a:r>
              <a:rPr lang="en-US" dirty="0"/>
              <a:t>Describe the impact of the problem on the organization</a:t>
            </a:r>
          </a:p>
          <a:p>
            <a:pPr lvl="1"/>
            <a:r>
              <a:rPr lang="en-US" dirty="0"/>
              <a:t>If complex, break into multiple parts </a:t>
            </a:r>
          </a:p>
          <a:p>
            <a:r>
              <a:rPr lang="en-US" b="1" dirty="0"/>
              <a:t>Identify the cause</a:t>
            </a:r>
          </a:p>
          <a:p>
            <a:pPr lvl="1"/>
            <a:r>
              <a:rPr lang="en-US" dirty="0"/>
              <a:t>Interviews</a:t>
            </a:r>
          </a:p>
          <a:p>
            <a:pPr lvl="1"/>
            <a:r>
              <a:rPr lang="en-US" dirty="0"/>
              <a:t>Monitoring tools</a:t>
            </a:r>
          </a:p>
          <a:p>
            <a:pPr lvl="1"/>
            <a:r>
              <a:rPr lang="en-US" dirty="0"/>
              <a:t>Flowcharting</a:t>
            </a:r>
          </a:p>
          <a:p>
            <a:pPr lvl="1"/>
            <a:r>
              <a:rPr lang="en-US" dirty="0"/>
              <a:t>Symptomatic vs root cause</a:t>
            </a:r>
          </a:p>
          <a:p>
            <a:pPr lvl="1"/>
            <a:r>
              <a:rPr lang="en-US" dirty="0"/>
              <a:t>Priority of fixing? </a:t>
            </a:r>
          </a:p>
          <a:p>
            <a:pPr lvl="1"/>
            <a:r>
              <a:rPr lang="en-US" dirty="0"/>
              <a:t>Unintended consequences </a:t>
            </a:r>
          </a:p>
          <a:p>
            <a:endParaRPr lang="en-US" dirty="0"/>
          </a:p>
        </p:txBody>
      </p:sp>
    </p:spTree>
    <p:extLst>
      <p:ext uri="{BB962C8B-B14F-4D97-AF65-F5344CB8AC3E}">
        <p14:creationId xmlns:p14="http://schemas.microsoft.com/office/powerpoint/2010/main" val="1596883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4CA5F-993E-24B1-449A-BEECCC32F9C2}"/>
              </a:ext>
            </a:extLst>
          </p:cNvPr>
          <p:cNvSpPr>
            <a:spLocks noGrp="1"/>
          </p:cNvSpPr>
          <p:nvPr>
            <p:ph type="title"/>
          </p:nvPr>
        </p:nvSpPr>
        <p:spPr>
          <a:xfrm>
            <a:off x="838200" y="101401"/>
            <a:ext cx="10515600" cy="1325563"/>
          </a:xfrm>
        </p:spPr>
        <p:txBody>
          <a:bodyPr/>
          <a:lstStyle/>
          <a:p>
            <a:r>
              <a:rPr lang="en-US" dirty="0"/>
              <a:t>Fish Bone Diagram </a:t>
            </a:r>
          </a:p>
        </p:txBody>
      </p:sp>
      <p:sp>
        <p:nvSpPr>
          <p:cNvPr id="7" name="TextBox 6">
            <a:extLst>
              <a:ext uri="{FF2B5EF4-FFF2-40B4-BE49-F238E27FC236}">
                <a16:creationId xmlns:a16="http://schemas.microsoft.com/office/drawing/2014/main" id="{A818675C-4317-8158-9EFE-AB78389770DE}"/>
              </a:ext>
            </a:extLst>
          </p:cNvPr>
          <p:cNvSpPr txBox="1"/>
          <p:nvPr/>
        </p:nvSpPr>
        <p:spPr>
          <a:xfrm>
            <a:off x="5096406" y="1862078"/>
            <a:ext cx="6096000" cy="923330"/>
          </a:xfrm>
          <a:prstGeom prst="rect">
            <a:avLst/>
          </a:prstGeom>
          <a:noFill/>
        </p:spPr>
        <p:txBody>
          <a:bodyPr wrap="square">
            <a:spAutoFit/>
          </a:bodyPr>
          <a:lstStyle/>
          <a:p>
            <a:r>
              <a:rPr lang="en-US" dirty="0">
                <a:highlight>
                  <a:srgbClr val="FFFF00"/>
                </a:highlight>
              </a:rPr>
              <a:t>A cause and effect diagram, often called a “fishbone” diagram, can help in brainstorming to identify possible causes of a problem and in sorting ideas into useful categories. </a:t>
            </a:r>
          </a:p>
        </p:txBody>
      </p:sp>
      <p:sp>
        <p:nvSpPr>
          <p:cNvPr id="9" name="TextBox 8">
            <a:extLst>
              <a:ext uri="{FF2B5EF4-FFF2-40B4-BE49-F238E27FC236}">
                <a16:creationId xmlns:a16="http://schemas.microsoft.com/office/drawing/2014/main" id="{044EA00F-9834-A8D1-6879-799A830AB090}"/>
              </a:ext>
            </a:extLst>
          </p:cNvPr>
          <p:cNvSpPr txBox="1"/>
          <p:nvPr/>
        </p:nvSpPr>
        <p:spPr>
          <a:xfrm>
            <a:off x="838200" y="1027906"/>
            <a:ext cx="6096000" cy="369332"/>
          </a:xfrm>
          <a:prstGeom prst="rect">
            <a:avLst/>
          </a:prstGeom>
          <a:noFill/>
        </p:spPr>
        <p:txBody>
          <a:bodyPr wrap="square">
            <a:spAutoFit/>
          </a:bodyPr>
          <a:lstStyle/>
          <a:p>
            <a:r>
              <a:rPr lang="en-US" dirty="0"/>
              <a:t>the </a:t>
            </a:r>
            <a:r>
              <a:rPr lang="en-US" b="1" dirty="0"/>
              <a:t>Five Whys </a:t>
            </a:r>
            <a:r>
              <a:rPr lang="en-US" dirty="0"/>
              <a:t>tool</a:t>
            </a:r>
          </a:p>
        </p:txBody>
      </p:sp>
      <p:pic>
        <p:nvPicPr>
          <p:cNvPr id="19460" name="Picture 4" descr="The 5 Whys: Getting to the Root of the Matter - CX Journey™">
            <a:extLst>
              <a:ext uri="{FF2B5EF4-FFF2-40B4-BE49-F238E27FC236}">
                <a16:creationId xmlns:a16="http://schemas.microsoft.com/office/drawing/2014/main" id="{035BE9FD-CF14-A2DC-1798-2A4449794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1" y="1571268"/>
            <a:ext cx="4204762" cy="2852181"/>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4" descr="A diagram of a cause&#10;&#10;Description automatically generated">
            <a:extLst>
              <a:ext uri="{FF2B5EF4-FFF2-40B4-BE49-F238E27FC236}">
                <a16:creationId xmlns:a16="http://schemas.microsoft.com/office/drawing/2014/main" id="{DD9E630A-752B-0DFE-B53B-4461D08A1C75}"/>
              </a:ext>
            </a:extLst>
          </p:cNvPr>
          <p:cNvPicPr>
            <a:picLocks noGrp="1" noChangeAspect="1"/>
          </p:cNvPicPr>
          <p:nvPr>
            <p:ph idx="1"/>
          </p:nvPr>
        </p:nvPicPr>
        <p:blipFill>
          <a:blip r:embed="rId3"/>
          <a:stretch>
            <a:fillRect/>
          </a:stretch>
        </p:blipFill>
        <p:spPr>
          <a:xfrm>
            <a:off x="3549650" y="3248224"/>
            <a:ext cx="8394700" cy="3505200"/>
          </a:xfrm>
        </p:spPr>
      </p:pic>
    </p:spTree>
    <p:extLst>
      <p:ext uri="{BB962C8B-B14F-4D97-AF65-F5344CB8AC3E}">
        <p14:creationId xmlns:p14="http://schemas.microsoft.com/office/powerpoint/2010/main" val="3046756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BDA42-5218-D1DF-2847-14BF19550EFD}"/>
              </a:ext>
            </a:extLst>
          </p:cNvPr>
          <p:cNvSpPr>
            <a:spLocks noGrp="1"/>
          </p:cNvSpPr>
          <p:nvPr>
            <p:ph type="title"/>
          </p:nvPr>
        </p:nvSpPr>
        <p:spPr/>
        <p:txBody>
          <a:bodyPr/>
          <a:lstStyle/>
          <a:p>
            <a:r>
              <a:rPr lang="en-US" b="1" i="1" u="sng" dirty="0"/>
              <a:t>Interesting things…</a:t>
            </a:r>
          </a:p>
        </p:txBody>
      </p:sp>
      <p:sp>
        <p:nvSpPr>
          <p:cNvPr id="3" name="Content Placeholder 2">
            <a:extLst>
              <a:ext uri="{FF2B5EF4-FFF2-40B4-BE49-F238E27FC236}">
                <a16:creationId xmlns:a16="http://schemas.microsoft.com/office/drawing/2014/main" id="{B0557BAE-22B0-F6C9-1DBE-4E06C133103B}"/>
              </a:ext>
            </a:extLst>
          </p:cNvPr>
          <p:cNvSpPr>
            <a:spLocks noGrp="1"/>
          </p:cNvSpPr>
          <p:nvPr>
            <p:ph idx="1"/>
          </p:nvPr>
        </p:nvSpPr>
        <p:spPr>
          <a:xfrm>
            <a:off x="838200" y="1825625"/>
            <a:ext cx="3319463" cy="4351338"/>
          </a:xfrm>
        </p:spPr>
        <p:txBody>
          <a:bodyPr>
            <a:normAutofit/>
          </a:bodyPr>
          <a:lstStyle/>
          <a:p>
            <a:r>
              <a:rPr lang="en-US" sz="1800" dirty="0">
                <a:hlinkClick r:id="rId2"/>
              </a:rPr>
              <a:t>https://www.linkedin.com/posts/katedelisle_this-graphic-helps-to-illustrate-the-types-activity-7156349533075992577-7Xuf?utm_source=share&amp;utm_medium=member_ios</a:t>
            </a:r>
            <a:r>
              <a:rPr lang="en-US" sz="1800" dirty="0"/>
              <a:t> </a:t>
            </a:r>
          </a:p>
        </p:txBody>
      </p:sp>
      <p:pic>
        <p:nvPicPr>
          <p:cNvPr id="1026" name="Picture 2">
            <a:extLst>
              <a:ext uri="{FF2B5EF4-FFF2-40B4-BE49-F238E27FC236}">
                <a16:creationId xmlns:a16="http://schemas.microsoft.com/office/drawing/2014/main" id="{E2F881A8-3239-7290-5F3D-4F9D3011A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5025" y="1785785"/>
            <a:ext cx="7047345" cy="443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427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4CA5F-993E-24B1-449A-BEECCC32F9C2}"/>
              </a:ext>
            </a:extLst>
          </p:cNvPr>
          <p:cNvSpPr>
            <a:spLocks noGrp="1"/>
          </p:cNvSpPr>
          <p:nvPr>
            <p:ph type="title"/>
          </p:nvPr>
        </p:nvSpPr>
        <p:spPr>
          <a:xfrm>
            <a:off x="838200" y="101401"/>
            <a:ext cx="10515600" cy="1325563"/>
          </a:xfrm>
        </p:spPr>
        <p:txBody>
          <a:bodyPr/>
          <a:lstStyle/>
          <a:p>
            <a:r>
              <a:rPr lang="en-US" dirty="0"/>
              <a:t>Fish Bone Diagram </a:t>
            </a:r>
          </a:p>
        </p:txBody>
      </p:sp>
      <p:pic>
        <p:nvPicPr>
          <p:cNvPr id="5" name="Picture 4" descr="A diagram of a work flow&#10;&#10;Description automatically generated">
            <a:extLst>
              <a:ext uri="{FF2B5EF4-FFF2-40B4-BE49-F238E27FC236}">
                <a16:creationId xmlns:a16="http://schemas.microsoft.com/office/drawing/2014/main" id="{BEF7F293-DC74-B2D1-BF69-45CF931BA2EC}"/>
              </a:ext>
            </a:extLst>
          </p:cNvPr>
          <p:cNvPicPr>
            <a:picLocks noChangeAspect="1"/>
          </p:cNvPicPr>
          <p:nvPr/>
        </p:nvPicPr>
        <p:blipFill>
          <a:blip r:embed="rId2"/>
          <a:stretch>
            <a:fillRect/>
          </a:stretch>
        </p:blipFill>
        <p:spPr>
          <a:xfrm>
            <a:off x="1917700" y="1527331"/>
            <a:ext cx="7772400" cy="5054444"/>
          </a:xfrm>
          <a:prstGeom prst="rect">
            <a:avLst/>
          </a:prstGeom>
        </p:spPr>
      </p:pic>
      <p:sp>
        <p:nvSpPr>
          <p:cNvPr id="7" name="TextBox 6">
            <a:extLst>
              <a:ext uri="{FF2B5EF4-FFF2-40B4-BE49-F238E27FC236}">
                <a16:creationId xmlns:a16="http://schemas.microsoft.com/office/drawing/2014/main" id="{A818675C-4317-8158-9EFE-AB78389770DE}"/>
              </a:ext>
            </a:extLst>
          </p:cNvPr>
          <p:cNvSpPr txBox="1"/>
          <p:nvPr/>
        </p:nvSpPr>
        <p:spPr>
          <a:xfrm>
            <a:off x="5969000" y="104576"/>
            <a:ext cx="6096000" cy="923330"/>
          </a:xfrm>
          <a:prstGeom prst="rect">
            <a:avLst/>
          </a:prstGeom>
          <a:noFill/>
        </p:spPr>
        <p:txBody>
          <a:bodyPr wrap="square">
            <a:spAutoFit/>
          </a:bodyPr>
          <a:lstStyle/>
          <a:p>
            <a:r>
              <a:rPr lang="en-US" dirty="0">
                <a:highlight>
                  <a:srgbClr val="FFFF00"/>
                </a:highlight>
              </a:rPr>
              <a:t>A cause and effect diagram, often called a “fishbone” diagram, can help in brainstorming to identify possible causes of a problem and in sorting ideas into useful categories. </a:t>
            </a:r>
          </a:p>
        </p:txBody>
      </p:sp>
      <p:sp>
        <p:nvSpPr>
          <p:cNvPr id="9" name="TextBox 8">
            <a:extLst>
              <a:ext uri="{FF2B5EF4-FFF2-40B4-BE49-F238E27FC236}">
                <a16:creationId xmlns:a16="http://schemas.microsoft.com/office/drawing/2014/main" id="{044EA00F-9834-A8D1-6879-799A830AB090}"/>
              </a:ext>
            </a:extLst>
          </p:cNvPr>
          <p:cNvSpPr txBox="1"/>
          <p:nvPr/>
        </p:nvSpPr>
        <p:spPr>
          <a:xfrm>
            <a:off x="838200" y="1027906"/>
            <a:ext cx="6096000" cy="369332"/>
          </a:xfrm>
          <a:prstGeom prst="rect">
            <a:avLst/>
          </a:prstGeom>
          <a:noFill/>
        </p:spPr>
        <p:txBody>
          <a:bodyPr wrap="square">
            <a:spAutoFit/>
          </a:bodyPr>
          <a:lstStyle/>
          <a:p>
            <a:r>
              <a:rPr lang="en-US" dirty="0"/>
              <a:t>the Five Whys tool</a:t>
            </a:r>
          </a:p>
        </p:txBody>
      </p:sp>
    </p:spTree>
    <p:extLst>
      <p:ext uri="{BB962C8B-B14F-4D97-AF65-F5344CB8AC3E}">
        <p14:creationId xmlns:p14="http://schemas.microsoft.com/office/powerpoint/2010/main" val="1694951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416B2-D36B-FFE4-E3C9-AE1D86F85879}"/>
              </a:ext>
            </a:extLst>
          </p:cNvPr>
          <p:cNvSpPr>
            <a:spLocks noGrp="1"/>
          </p:cNvSpPr>
          <p:nvPr>
            <p:ph type="title"/>
          </p:nvPr>
        </p:nvSpPr>
        <p:spPr>
          <a:xfrm>
            <a:off x="838200" y="0"/>
            <a:ext cx="10515600" cy="1325563"/>
          </a:xfrm>
        </p:spPr>
        <p:txBody>
          <a:bodyPr/>
          <a:lstStyle/>
          <a:p>
            <a:r>
              <a:rPr lang="en-US" b="1" dirty="0"/>
              <a:t>2. Preliminary Investigation</a:t>
            </a:r>
          </a:p>
        </p:txBody>
      </p:sp>
      <p:sp>
        <p:nvSpPr>
          <p:cNvPr id="3" name="Content Placeholder 2">
            <a:extLst>
              <a:ext uri="{FF2B5EF4-FFF2-40B4-BE49-F238E27FC236}">
                <a16:creationId xmlns:a16="http://schemas.microsoft.com/office/drawing/2014/main" id="{6E174044-2518-F796-91E1-158DD1FD6A57}"/>
              </a:ext>
            </a:extLst>
          </p:cNvPr>
          <p:cNvSpPr>
            <a:spLocks noGrp="1"/>
          </p:cNvSpPr>
          <p:nvPr>
            <p:ph idx="1"/>
          </p:nvPr>
        </p:nvSpPr>
        <p:spPr>
          <a:xfrm>
            <a:off x="838200" y="1223743"/>
            <a:ext cx="10348913" cy="5193151"/>
          </a:xfrm>
        </p:spPr>
        <p:txBody>
          <a:bodyPr>
            <a:normAutofit fontScale="62500" lnSpcReduction="20000"/>
          </a:bodyPr>
          <a:lstStyle/>
          <a:p>
            <a:r>
              <a:rPr lang="en-US" b="1" dirty="0"/>
              <a:t>A. Needs assessment</a:t>
            </a:r>
          </a:p>
          <a:p>
            <a:pPr lvl="1"/>
            <a:r>
              <a:rPr lang="en-US" dirty="0"/>
              <a:t>Proactive, unlike problem analysis which is often reactive</a:t>
            </a:r>
          </a:p>
          <a:p>
            <a:pPr lvl="1"/>
            <a:r>
              <a:rPr lang="en-US" dirty="0"/>
              <a:t>Avoids a ‘quick-fix’ mentality and looks at broader issues</a:t>
            </a:r>
          </a:p>
          <a:p>
            <a:pPr lvl="1"/>
            <a:r>
              <a:rPr lang="en-US" dirty="0"/>
              <a:t>Goal is to provide a recommendation on the scope and benefits of a solution</a:t>
            </a:r>
          </a:p>
          <a:p>
            <a:pPr lvl="1"/>
            <a:r>
              <a:rPr lang="en-US" dirty="0"/>
              <a:t>Information gained can later assist in requirements analysis and system selection, but these are not part of needs assessment.</a:t>
            </a:r>
          </a:p>
          <a:p>
            <a:pPr lvl="1"/>
            <a:r>
              <a:rPr lang="en-US" dirty="0"/>
              <a:t>Validates that the perceived needs are real</a:t>
            </a:r>
          </a:p>
          <a:p>
            <a:pPr lvl="1"/>
            <a:r>
              <a:rPr lang="en-US" dirty="0"/>
              <a:t>Should be vendor neutral</a:t>
            </a:r>
          </a:p>
          <a:p>
            <a:pPr lvl="1"/>
            <a:r>
              <a:rPr lang="en-US" b="1" dirty="0"/>
              <a:t>Sponsored by leadership</a:t>
            </a:r>
          </a:p>
          <a:p>
            <a:pPr lvl="1"/>
            <a:r>
              <a:rPr lang="en-US" dirty="0"/>
              <a:t>Conducted by analysts and subject matter experts</a:t>
            </a:r>
          </a:p>
          <a:p>
            <a:pPr lvl="1"/>
            <a:r>
              <a:rPr lang="en-US" dirty="0"/>
              <a:t>Objectivity, independence and competence critical for credible findings</a:t>
            </a:r>
          </a:p>
          <a:p>
            <a:pPr lvl="1"/>
            <a:r>
              <a:rPr lang="en-US" dirty="0"/>
              <a:t>Tools</a:t>
            </a:r>
          </a:p>
          <a:p>
            <a:pPr lvl="2"/>
            <a:r>
              <a:rPr lang="en-US" dirty="0"/>
              <a:t>Interviews with executive and department leadership, subject matter experts (internal and external), direct and indirect users, and other stakeholders.</a:t>
            </a:r>
          </a:p>
          <a:p>
            <a:pPr lvl="2"/>
            <a:r>
              <a:rPr lang="en-US" dirty="0"/>
              <a:t>Review of existing documentation</a:t>
            </a:r>
          </a:p>
          <a:p>
            <a:pPr lvl="2"/>
            <a:r>
              <a:rPr lang="en-US" dirty="0"/>
              <a:t>Observation</a:t>
            </a:r>
          </a:p>
          <a:p>
            <a:pPr lvl="2"/>
            <a:r>
              <a:rPr lang="en-US" dirty="0"/>
              <a:t>Surveys</a:t>
            </a:r>
          </a:p>
          <a:p>
            <a:pPr lvl="2"/>
            <a:r>
              <a:rPr lang="en-US" dirty="0"/>
              <a:t>Data analysis</a:t>
            </a:r>
          </a:p>
          <a:p>
            <a:pPr lvl="1"/>
            <a:r>
              <a:rPr lang="en-US" dirty="0"/>
              <a:t>Clinician involvement in major projects should include</a:t>
            </a:r>
          </a:p>
          <a:p>
            <a:pPr marL="914400" lvl="2" indent="0">
              <a:buNone/>
            </a:pPr>
            <a:r>
              <a:rPr lang="en-US" dirty="0">
                <a:highlight>
                  <a:srgbClr val="FFFF00"/>
                </a:highlight>
              </a:rPr>
              <a:t>Clinical executives –those holding executive or department chairs</a:t>
            </a:r>
          </a:p>
          <a:p>
            <a:pPr marL="914400" lvl="2" indent="0">
              <a:buNone/>
            </a:pPr>
            <a:r>
              <a:rPr lang="en-US" dirty="0">
                <a:highlight>
                  <a:srgbClr val="FFFF00"/>
                </a:highlight>
              </a:rPr>
              <a:t>Clinical leaders –peer leaders</a:t>
            </a:r>
          </a:p>
          <a:p>
            <a:pPr marL="914400" lvl="2" indent="0">
              <a:buNone/>
            </a:pPr>
            <a:r>
              <a:rPr lang="en-US" dirty="0">
                <a:highlight>
                  <a:srgbClr val="FFFF00"/>
                </a:highlight>
              </a:rPr>
              <a:t>Clinical practitioners –active practice and face day-to-day challenges of care delivery</a:t>
            </a:r>
          </a:p>
          <a:p>
            <a:pPr marL="914400" lvl="2" indent="0">
              <a:buNone/>
            </a:pPr>
            <a:r>
              <a:rPr lang="en-US" dirty="0">
                <a:highlight>
                  <a:srgbClr val="FFFF00"/>
                </a:highlight>
              </a:rPr>
              <a:t>Clinical knowledge keepers –academics and researchers</a:t>
            </a:r>
          </a:p>
          <a:p>
            <a:pPr marL="914400" lvl="2" indent="0">
              <a:buNone/>
            </a:pPr>
            <a:r>
              <a:rPr lang="en-US" dirty="0">
                <a:highlight>
                  <a:srgbClr val="FFFF00"/>
                </a:highlight>
              </a:rPr>
              <a:t>Clinical informaticists –understand IT and its importance for research, analysis and process improvement</a:t>
            </a:r>
          </a:p>
        </p:txBody>
      </p:sp>
      <p:sp>
        <p:nvSpPr>
          <p:cNvPr id="4" name="TextBox 3">
            <a:extLst>
              <a:ext uri="{FF2B5EF4-FFF2-40B4-BE49-F238E27FC236}">
                <a16:creationId xmlns:a16="http://schemas.microsoft.com/office/drawing/2014/main" id="{53DE5C17-81BF-8B64-026B-B203C5CDA84A}"/>
              </a:ext>
            </a:extLst>
          </p:cNvPr>
          <p:cNvSpPr txBox="1"/>
          <p:nvPr/>
        </p:nvSpPr>
        <p:spPr>
          <a:xfrm>
            <a:off x="7972425" y="169643"/>
            <a:ext cx="4114800" cy="646331"/>
          </a:xfrm>
          <a:prstGeom prst="rect">
            <a:avLst/>
          </a:prstGeom>
          <a:noFill/>
        </p:spPr>
        <p:txBody>
          <a:bodyPr wrap="square" rtlCol="0">
            <a:spAutoFit/>
          </a:bodyPr>
          <a:lstStyle/>
          <a:p>
            <a:r>
              <a:rPr lang="en-US" sz="3600" b="1" dirty="0">
                <a:solidFill>
                  <a:srgbClr val="FF0000"/>
                </a:solidFill>
                <a:highlight>
                  <a:srgbClr val="FFFF00"/>
                </a:highlight>
              </a:rPr>
              <a:t>DO NOT SOLUTION</a:t>
            </a:r>
          </a:p>
        </p:txBody>
      </p:sp>
    </p:spTree>
    <p:extLst>
      <p:ext uri="{BB962C8B-B14F-4D97-AF65-F5344CB8AC3E}">
        <p14:creationId xmlns:p14="http://schemas.microsoft.com/office/powerpoint/2010/main" val="1912829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Interviewing the client"/>
          <p:cNvSpPr txBox="1">
            <a:spLocks noGrp="1"/>
          </p:cNvSpPr>
          <p:nvPr>
            <p:ph type="title"/>
          </p:nvPr>
        </p:nvSpPr>
        <p:spPr>
          <a:prstGeom prst="rect">
            <a:avLst/>
          </a:prstGeom>
        </p:spPr>
        <p:txBody>
          <a:bodyPr/>
          <a:lstStyle/>
          <a:p>
            <a:r>
              <a:t>Interviewing the client </a:t>
            </a:r>
          </a:p>
        </p:txBody>
      </p:sp>
      <p:sp>
        <p:nvSpPr>
          <p:cNvPr id="259" name="Learning from anthropology/ethnographic interviewing best practices"/>
          <p:cNvSpPr txBox="1">
            <a:spLocks noGrp="1"/>
          </p:cNvSpPr>
          <p:nvPr>
            <p:ph type="body"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55000" lnSpcReduction="20000"/>
          </a:bodyPr>
          <a:lstStyle>
            <a:lvl1pPr defTabSz="775969">
              <a:defRPr sz="5170"/>
            </a:lvl1pPr>
          </a:lstStyle>
          <a:p>
            <a:r>
              <a:t>Learning from anthropology/ethnographic interviewing best practices</a:t>
            </a:r>
          </a:p>
        </p:txBody>
      </p:sp>
      <p:pic>
        <p:nvPicPr>
          <p:cNvPr id="260" name="Image" descr="Image"/>
          <p:cNvPicPr>
            <a:picLocks noChangeAspect="1"/>
          </p:cNvPicPr>
          <p:nvPr/>
        </p:nvPicPr>
        <p:blipFill>
          <a:blip r:embed="rId2"/>
          <a:stretch>
            <a:fillRect/>
          </a:stretch>
        </p:blipFill>
        <p:spPr>
          <a:xfrm>
            <a:off x="516276" y="1981316"/>
            <a:ext cx="3104017" cy="4187400"/>
          </a:xfrm>
          <a:prstGeom prst="rect">
            <a:avLst/>
          </a:prstGeom>
          <a:ln w="12700">
            <a:miter lim="400000"/>
          </a:ln>
        </p:spPr>
      </p:pic>
      <p:pic>
        <p:nvPicPr>
          <p:cNvPr id="261" name="Image" descr="Image"/>
          <p:cNvPicPr>
            <a:picLocks noChangeAspect="1"/>
          </p:cNvPicPr>
          <p:nvPr/>
        </p:nvPicPr>
        <p:blipFill>
          <a:blip r:embed="rId3"/>
          <a:srcRect b="4581"/>
          <a:stretch>
            <a:fillRect/>
          </a:stretch>
        </p:blipFill>
        <p:spPr>
          <a:xfrm>
            <a:off x="3977166" y="2378637"/>
            <a:ext cx="4139663" cy="3614246"/>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Interviewing the client"/>
          <p:cNvSpPr txBox="1">
            <a:spLocks noGrp="1"/>
          </p:cNvSpPr>
          <p:nvPr>
            <p:ph type="title"/>
          </p:nvPr>
        </p:nvSpPr>
        <p:spPr>
          <a:prstGeom prst="rect">
            <a:avLst/>
          </a:prstGeom>
        </p:spPr>
        <p:txBody>
          <a:bodyPr/>
          <a:lstStyle/>
          <a:p>
            <a:r>
              <a:t>Interviewing the client </a:t>
            </a:r>
          </a:p>
        </p:txBody>
      </p:sp>
      <p:sp>
        <p:nvSpPr>
          <p:cNvPr id="264" name="Learning from anthropology/ethnographic interviewing best practices"/>
          <p:cNvSpPr txBox="1">
            <a:spLocks noGrp="1"/>
          </p:cNvSpPr>
          <p:nvPr>
            <p:ph type="body"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55000" lnSpcReduction="20000"/>
          </a:bodyPr>
          <a:lstStyle>
            <a:lvl1pPr defTabSz="775969">
              <a:defRPr sz="5170"/>
            </a:lvl1pPr>
          </a:lstStyle>
          <a:p>
            <a:r>
              <a:t>Learning from anthropology/ethnographic interviewing best practices</a:t>
            </a:r>
          </a:p>
        </p:txBody>
      </p:sp>
      <p:sp>
        <p:nvSpPr>
          <p:cNvPr id="265" name="Choose the right environment: The environment where the interview takes place is important, as it can influence the participant’s behavior and response. Choose a location that is comfortable and conducive to conversation. Do it in their house. Not yours."/>
          <p:cNvSpPr txBox="1">
            <a:spLocks noGrp="1"/>
          </p:cNvSpPr>
          <p:nvPr>
            <p:ph type="body" idx="1"/>
          </p:nvPr>
        </p:nvSpPr>
        <p:spPr>
          <a:xfrm>
            <a:off x="603250" y="2121805"/>
            <a:ext cx="10985500" cy="4128006"/>
          </a:xfrm>
          <a:prstGeom prst="rect">
            <a:avLst/>
          </a:prstGeom>
        </p:spPr>
        <p:txBody>
          <a:bodyPr>
            <a:normAutofit fontScale="55000" lnSpcReduction="20000"/>
          </a:bodyPr>
          <a:lstStyle/>
          <a:p>
            <a:pPr defTabSz="247650">
              <a:spcBef>
                <a:spcPts val="500"/>
              </a:spcBef>
              <a:defRPr sz="3300" spc="-33"/>
            </a:pPr>
            <a:r>
              <a:rPr b="1"/>
              <a:t>Choose the right environment</a:t>
            </a:r>
            <a:r>
              <a:t>: The environment where the interview takes place is important, as it can influence the participant’s behavior and response. Choose a location that is comfortable and conducive to conversation. Do it in their house. Not yours. Get to know their environment (. </a:t>
            </a:r>
          </a:p>
          <a:p>
            <a:pPr defTabSz="247650">
              <a:spcBef>
                <a:spcPts val="500"/>
              </a:spcBef>
              <a:defRPr sz="3300" spc="-33"/>
            </a:pPr>
            <a:endParaRPr/>
          </a:p>
          <a:p>
            <a:pPr defTabSz="247650">
              <a:spcBef>
                <a:spcPts val="500"/>
              </a:spcBef>
              <a:defRPr sz="3300" spc="-33"/>
            </a:pPr>
            <a:r>
              <a:rPr b="1"/>
              <a:t>Create a semi-structured set of questions </a:t>
            </a:r>
            <a:r>
              <a:t>to guide the conversation. Avoid asking leading questions, and try to keep the questions open-ended to encourage a more in-depth conversation. </a:t>
            </a:r>
          </a:p>
          <a:p>
            <a:pPr defTabSz="247650">
              <a:spcBef>
                <a:spcPts val="500"/>
              </a:spcBef>
              <a:defRPr sz="3300" spc="-33"/>
            </a:pPr>
            <a:endParaRPr/>
          </a:p>
          <a:p>
            <a:pPr defTabSz="247650">
              <a:spcBef>
                <a:spcPts val="500"/>
              </a:spcBef>
              <a:defRPr sz="3300" spc="-33"/>
            </a:pPr>
            <a:r>
              <a:rPr b="1"/>
              <a:t>Establish a rapport:</a:t>
            </a:r>
            <a:r>
              <a:t> Before starting the interview, take a few minutes to build rapport with the participant. This can help them feel more relaxed and open during the conversation. </a:t>
            </a:r>
          </a:p>
          <a:p>
            <a:pPr defTabSz="247650">
              <a:spcBef>
                <a:spcPts val="500"/>
              </a:spcBef>
              <a:defRPr sz="3300" spc="-33"/>
            </a:pPr>
            <a:endParaRPr/>
          </a:p>
          <a:p>
            <a:pPr defTabSz="247650">
              <a:spcBef>
                <a:spcPts val="500"/>
              </a:spcBef>
              <a:defRPr sz="3300" spc="-33"/>
            </a:pPr>
            <a:r>
              <a:rPr b="1"/>
              <a:t>Respect their time</a:t>
            </a:r>
            <a:r>
              <a:t>: Be mindful of the participant’s time and make sure to keep the interview focused and on-topic. </a:t>
            </a:r>
          </a:p>
          <a:p>
            <a:pPr defTabSz="247650">
              <a:spcBef>
                <a:spcPts val="500"/>
              </a:spcBef>
              <a:defRPr sz="3300" spc="-33"/>
            </a:pPr>
            <a:endParaRPr/>
          </a:p>
          <a:p>
            <a:pPr defTabSz="247650">
              <a:spcBef>
                <a:spcPts val="500"/>
              </a:spcBef>
              <a:defRPr sz="3300" spc="-33"/>
            </a:pPr>
            <a:r>
              <a:rPr b="1"/>
              <a:t>Take thorough notes:</a:t>
            </a:r>
            <a:r>
              <a:t> Take thorough notes during the interview, including observations about the participant’s behavior and the environment.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Emic vs Etic"/>
          <p:cNvSpPr txBox="1">
            <a:spLocks noGrp="1"/>
          </p:cNvSpPr>
          <p:nvPr>
            <p:ph type="title"/>
          </p:nvPr>
        </p:nvSpPr>
        <p:spPr>
          <a:prstGeom prst="rect">
            <a:avLst/>
          </a:prstGeom>
        </p:spPr>
        <p:txBody>
          <a:bodyPr/>
          <a:lstStyle/>
          <a:p>
            <a:r>
              <a:t>Emic vs Etic</a:t>
            </a:r>
          </a:p>
        </p:txBody>
      </p:sp>
      <p:sp>
        <p:nvSpPr>
          <p:cNvPr id="268" name="Emic perspective refers to the point of view of the people within the culture being studied. It emphasizes the subjective experiences and perspectives of the participants and aims to understand the cultural concepts, beliefs, and practices as they are pe"/>
          <p:cNvSpPr txBox="1">
            <a:spLocks noGrp="1"/>
          </p:cNvSpPr>
          <p:nvPr>
            <p:ph type="body" sz="half" idx="1"/>
          </p:nvPr>
        </p:nvSpPr>
        <p:spPr>
          <a:xfrm>
            <a:off x="558232" y="2256858"/>
            <a:ext cx="4303304" cy="4128006"/>
          </a:xfrm>
          <a:prstGeom prst="rect">
            <a:avLst/>
          </a:prstGeom>
        </p:spPr>
        <p:txBody>
          <a:bodyPr>
            <a:normAutofit fontScale="62500" lnSpcReduction="20000"/>
          </a:bodyPr>
          <a:lstStyle/>
          <a:p>
            <a:pPr defTabSz="210502">
              <a:spcBef>
                <a:spcPts val="450"/>
              </a:spcBef>
              <a:defRPr sz="2805" spc="-28"/>
            </a:pPr>
            <a:r>
              <a:rPr b="1"/>
              <a:t>Emic</a:t>
            </a:r>
            <a:r>
              <a:t> perspective refers to the point of view of the people within the culture being studied. It emphasizes the subjective experiences and perspectives of the participants and aims to understand the cultural concepts, beliefs, and practices as they are perceived by the members of the culture.</a:t>
            </a:r>
          </a:p>
          <a:p>
            <a:pPr defTabSz="210502">
              <a:spcBef>
                <a:spcPts val="450"/>
              </a:spcBef>
              <a:defRPr sz="2805" spc="-28"/>
            </a:pPr>
            <a:endParaRPr/>
          </a:p>
          <a:p>
            <a:pPr defTabSz="210502">
              <a:spcBef>
                <a:spcPts val="450"/>
              </a:spcBef>
              <a:defRPr sz="2805" spc="-28"/>
            </a:pPr>
            <a:r>
              <a:rPr b="1"/>
              <a:t>Etic</a:t>
            </a:r>
            <a:r>
              <a:t> perspective refers to the objective, external point of view of the researcher. It is based on scientific, theoretical and analytical frameworks and emphasizes the systematic and scientific analysis of cultural concepts and practices. The etic approach focuses on generalizing and comparing the cultural practices across different societies.</a:t>
            </a:r>
          </a:p>
          <a:p>
            <a:pPr defTabSz="210502">
              <a:spcBef>
                <a:spcPts val="450"/>
              </a:spcBef>
              <a:defRPr sz="2805" spc="-28"/>
            </a:pPr>
            <a:endParaRPr/>
          </a:p>
          <a:p>
            <a:pPr defTabSz="210502">
              <a:spcBef>
                <a:spcPts val="450"/>
              </a:spcBef>
              <a:defRPr sz="2805" spc="-28"/>
            </a:pPr>
            <a:endParaRPr/>
          </a:p>
        </p:txBody>
      </p:sp>
      <p:pic>
        <p:nvPicPr>
          <p:cNvPr id="269" name="Image" descr="Image"/>
          <p:cNvPicPr>
            <a:picLocks noChangeAspect="1"/>
          </p:cNvPicPr>
          <p:nvPr/>
        </p:nvPicPr>
        <p:blipFill>
          <a:blip r:embed="rId2"/>
          <a:stretch>
            <a:fillRect/>
          </a:stretch>
        </p:blipFill>
        <p:spPr>
          <a:xfrm>
            <a:off x="5479780" y="2423297"/>
            <a:ext cx="6477001" cy="2889251"/>
          </a:xfrm>
          <a:prstGeom prst="rect">
            <a:avLst/>
          </a:prstGeom>
          <a:ln w="12700">
            <a:miter lim="400000"/>
          </a:ln>
        </p:spPr>
      </p:pic>
      <p:sp>
        <p:nvSpPr>
          <p:cNvPr id="270" name="Both perspectives are important in ethnographic research as they complement each other to provide a comprehensive understanding of the culture/problem/phronema being studied."/>
          <p:cNvSpPr txBox="1"/>
          <p:nvPr/>
        </p:nvSpPr>
        <p:spPr>
          <a:xfrm>
            <a:off x="603250" y="1186481"/>
            <a:ext cx="10985500" cy="4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rmAutofit fontScale="92500" lnSpcReduction="10000"/>
          </a:bodyPr>
          <a:lstStyle>
            <a:lvl1pPr defTabSz="421004">
              <a:lnSpc>
                <a:spcPct val="100000"/>
              </a:lnSpc>
              <a:spcBef>
                <a:spcPts val="0"/>
              </a:spcBef>
              <a:defRPr sz="2805" b="1"/>
            </a:lvl1pPr>
          </a:lstStyle>
          <a:p>
            <a:r>
              <a:rPr sz="1403"/>
              <a:t>Both perspectives are important in ethnographic research as they complement each other to provide a comprehensive understanding of the culture/problem/phronema being studied.</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 name="Screen Shot 2022-02-14 at 4.22.07 PM.png" descr="Screen Shot 2022-02-14 at 4.22.07 PM.png"/>
          <p:cNvPicPr>
            <a:picLocks noChangeAspect="1"/>
          </p:cNvPicPr>
          <p:nvPr/>
        </p:nvPicPr>
        <p:blipFill>
          <a:blip r:embed="rId2"/>
          <a:stretch>
            <a:fillRect/>
          </a:stretch>
        </p:blipFill>
        <p:spPr>
          <a:xfrm>
            <a:off x="6358339" y="86707"/>
            <a:ext cx="5288286" cy="6684586"/>
          </a:xfrm>
          <a:prstGeom prst="rect">
            <a:avLst/>
          </a:prstGeom>
          <a:ln w="12700">
            <a:miter lim="400000"/>
          </a:ln>
        </p:spPr>
      </p:pic>
      <p:sp>
        <p:nvSpPr>
          <p:cNvPr id="277" name="Requirements Gathering:…"/>
          <p:cNvSpPr txBox="1"/>
          <p:nvPr/>
        </p:nvSpPr>
        <p:spPr>
          <a:xfrm>
            <a:off x="469582" y="1179629"/>
            <a:ext cx="123591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Requirements Gathering:</a:t>
            </a:r>
          </a:p>
          <a:p>
            <a:pPr>
              <a:defRPr b="1"/>
            </a:pPr>
            <a:r>
              <a:rPr sz="900"/>
              <a:t>Creative brief </a:t>
            </a:r>
          </a:p>
        </p:txBody>
      </p:sp>
      <p:pic>
        <p:nvPicPr>
          <p:cNvPr id="278" name="Screen Shot 2022-02-14 at 4.40.44 PM.png" descr="Screen Shot 2022-02-14 at 4.40.44 PM.png"/>
          <p:cNvPicPr>
            <a:picLocks noChangeAspect="1"/>
          </p:cNvPicPr>
          <p:nvPr/>
        </p:nvPicPr>
        <p:blipFill>
          <a:blip r:embed="rId3"/>
          <a:stretch>
            <a:fillRect/>
          </a:stretch>
        </p:blipFill>
        <p:spPr>
          <a:xfrm>
            <a:off x="434957" y="2768249"/>
            <a:ext cx="5645782" cy="2276900"/>
          </a:xfrm>
          <a:prstGeom prst="rect">
            <a:avLst/>
          </a:prstGeom>
          <a:ln w="12700">
            <a:miter lim="400000"/>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416B2-D36B-FFE4-E3C9-AE1D86F85879}"/>
              </a:ext>
            </a:extLst>
          </p:cNvPr>
          <p:cNvSpPr>
            <a:spLocks noGrp="1"/>
          </p:cNvSpPr>
          <p:nvPr>
            <p:ph type="title"/>
          </p:nvPr>
        </p:nvSpPr>
        <p:spPr>
          <a:xfrm>
            <a:off x="838200" y="0"/>
            <a:ext cx="10515600" cy="1325563"/>
          </a:xfrm>
        </p:spPr>
        <p:txBody>
          <a:bodyPr/>
          <a:lstStyle/>
          <a:p>
            <a:r>
              <a:rPr lang="en-US" b="1" dirty="0"/>
              <a:t>2. Preliminary Investigation</a:t>
            </a:r>
          </a:p>
        </p:txBody>
      </p:sp>
      <p:sp>
        <p:nvSpPr>
          <p:cNvPr id="3" name="Content Placeholder 2">
            <a:extLst>
              <a:ext uri="{FF2B5EF4-FFF2-40B4-BE49-F238E27FC236}">
                <a16:creationId xmlns:a16="http://schemas.microsoft.com/office/drawing/2014/main" id="{6E174044-2518-F796-91E1-158DD1FD6A57}"/>
              </a:ext>
            </a:extLst>
          </p:cNvPr>
          <p:cNvSpPr>
            <a:spLocks noGrp="1"/>
          </p:cNvSpPr>
          <p:nvPr>
            <p:ph idx="1"/>
          </p:nvPr>
        </p:nvSpPr>
        <p:spPr>
          <a:xfrm>
            <a:off x="838200" y="1585913"/>
            <a:ext cx="10348913" cy="5102444"/>
          </a:xfrm>
        </p:spPr>
        <p:txBody>
          <a:bodyPr>
            <a:normAutofit/>
          </a:bodyPr>
          <a:lstStyle/>
          <a:p>
            <a:pPr marL="0" indent="0">
              <a:buNone/>
            </a:pPr>
            <a:r>
              <a:rPr lang="en-US" b="1" dirty="0"/>
              <a:t>B. Feasibility assessment</a:t>
            </a:r>
          </a:p>
          <a:p>
            <a:pPr lvl="1"/>
            <a:r>
              <a:rPr lang="en-US" dirty="0">
                <a:effectLst/>
                <a:latin typeface="Arial" panose="020B0604020202020204" pitchFamily="34" charset="0"/>
              </a:rPr>
              <a:t>Feasibility analysis or </a:t>
            </a:r>
            <a:r>
              <a:rPr lang="en-US" b="1" dirty="0">
                <a:effectLst/>
                <a:latin typeface="Arial" panose="020B0604020202020204" pitchFamily="34" charset="0"/>
              </a:rPr>
              <a:t>readiness assessmen</a:t>
            </a:r>
            <a:r>
              <a:rPr lang="en-US" dirty="0">
                <a:effectLst/>
                <a:latin typeface="Arial" panose="020B0604020202020204" pitchFamily="34" charset="0"/>
              </a:rPr>
              <a:t>t addresses the organizations ability to implement the solution</a:t>
            </a:r>
          </a:p>
          <a:p>
            <a:pPr lvl="1"/>
            <a:r>
              <a:rPr lang="en-US" dirty="0">
                <a:effectLst/>
                <a:latin typeface="Arial" panose="020B0604020202020204" pitchFamily="34" charset="0"/>
              </a:rPr>
              <a:t>Identifies gaps that must be addressed before deployment/implementation</a:t>
            </a:r>
          </a:p>
          <a:p>
            <a:pPr lvl="1"/>
            <a:r>
              <a:rPr lang="en-US" dirty="0">
                <a:effectLst/>
                <a:latin typeface="Arial" panose="020B0604020202020204" pitchFamily="34" charset="0"/>
              </a:rPr>
              <a:t>Covers such things as </a:t>
            </a:r>
          </a:p>
          <a:p>
            <a:pPr lvl="2"/>
            <a:r>
              <a:rPr lang="en-US" dirty="0">
                <a:effectLst/>
                <a:latin typeface="Arial" panose="020B0604020202020204" pitchFamily="34" charset="0"/>
              </a:rPr>
              <a:t>Technical infrastructure</a:t>
            </a:r>
          </a:p>
          <a:p>
            <a:pPr lvl="2"/>
            <a:r>
              <a:rPr lang="en-US" dirty="0">
                <a:effectLst/>
                <a:latin typeface="Arial" panose="020B0604020202020204" pitchFamily="34" charset="0"/>
              </a:rPr>
              <a:t>Application inventory</a:t>
            </a:r>
          </a:p>
          <a:p>
            <a:pPr lvl="2"/>
            <a:r>
              <a:rPr lang="en-US" dirty="0">
                <a:effectLst/>
                <a:latin typeface="Arial" panose="020B0604020202020204" pitchFamily="34" charset="0"/>
              </a:rPr>
              <a:t>Ability to integrate with existing systems</a:t>
            </a:r>
          </a:p>
          <a:p>
            <a:pPr lvl="2"/>
            <a:r>
              <a:rPr lang="en-US" dirty="0">
                <a:effectLst/>
                <a:latin typeface="Arial" panose="020B0604020202020204" pitchFamily="34" charset="0"/>
              </a:rPr>
              <a:t>Organizational readiness</a:t>
            </a:r>
          </a:p>
          <a:p>
            <a:pPr marL="914400" lvl="2" indent="0">
              <a:buNone/>
            </a:pPr>
            <a:endParaRPr lang="en-US" dirty="0">
              <a:effectLst/>
              <a:latin typeface="Arial" panose="020B0604020202020204" pitchFamily="34" charset="0"/>
            </a:endParaRPr>
          </a:p>
        </p:txBody>
      </p:sp>
    </p:spTree>
    <p:extLst>
      <p:ext uri="{BB962C8B-B14F-4D97-AF65-F5344CB8AC3E}">
        <p14:creationId xmlns:p14="http://schemas.microsoft.com/office/powerpoint/2010/main" val="2715357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10.5: Stages in the Consumer Adoption Process for New Products - Business  LibreTexts">
            <a:extLst>
              <a:ext uri="{FF2B5EF4-FFF2-40B4-BE49-F238E27FC236}">
                <a16:creationId xmlns:a16="http://schemas.microsoft.com/office/drawing/2014/main" id="{77BCB683-D5C0-AD57-4A40-15AFDE9CC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750" y="0"/>
            <a:ext cx="6026150" cy="215780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10.5: Stages in the Consumer Adoption Process for New Products - Business  LibreTexts">
            <a:extLst>
              <a:ext uri="{FF2B5EF4-FFF2-40B4-BE49-F238E27FC236}">
                <a16:creationId xmlns:a16="http://schemas.microsoft.com/office/drawing/2014/main" id="{328B577E-7B8E-5E38-99F9-2B749F23C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49500"/>
            <a:ext cx="12192000" cy="450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789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416B2-D36B-FFE4-E3C9-AE1D86F85879}"/>
              </a:ext>
            </a:extLst>
          </p:cNvPr>
          <p:cNvSpPr>
            <a:spLocks noGrp="1"/>
          </p:cNvSpPr>
          <p:nvPr>
            <p:ph type="title"/>
          </p:nvPr>
        </p:nvSpPr>
        <p:spPr>
          <a:xfrm>
            <a:off x="838200" y="0"/>
            <a:ext cx="10515600" cy="1325563"/>
          </a:xfrm>
        </p:spPr>
        <p:txBody>
          <a:bodyPr/>
          <a:lstStyle/>
          <a:p>
            <a:r>
              <a:rPr lang="en-US" b="1" dirty="0"/>
              <a:t>2. Preliminary Investigation</a:t>
            </a:r>
          </a:p>
        </p:txBody>
      </p:sp>
      <p:sp>
        <p:nvSpPr>
          <p:cNvPr id="3" name="Content Placeholder 2">
            <a:extLst>
              <a:ext uri="{FF2B5EF4-FFF2-40B4-BE49-F238E27FC236}">
                <a16:creationId xmlns:a16="http://schemas.microsoft.com/office/drawing/2014/main" id="{6E174044-2518-F796-91E1-158DD1FD6A57}"/>
              </a:ext>
            </a:extLst>
          </p:cNvPr>
          <p:cNvSpPr>
            <a:spLocks noGrp="1"/>
          </p:cNvSpPr>
          <p:nvPr>
            <p:ph idx="1"/>
          </p:nvPr>
        </p:nvSpPr>
        <p:spPr>
          <a:xfrm>
            <a:off x="838200" y="1457325"/>
            <a:ext cx="10348913" cy="5673944"/>
          </a:xfrm>
        </p:spPr>
        <p:txBody>
          <a:bodyPr>
            <a:normAutofit/>
          </a:bodyPr>
          <a:lstStyle/>
          <a:p>
            <a:pPr marL="0" indent="0">
              <a:buNone/>
            </a:pPr>
            <a:r>
              <a:rPr lang="en-US" b="1" dirty="0"/>
              <a:t>C. </a:t>
            </a:r>
            <a:r>
              <a:rPr lang="en-US" b="1" dirty="0">
                <a:effectLst/>
                <a:latin typeface="Arial" panose="020B0604020202020204" pitchFamily="34" charset="0"/>
              </a:rPr>
              <a:t>Output or deliverable is a “report of findings”</a:t>
            </a:r>
          </a:p>
          <a:p>
            <a:pPr lvl="1"/>
            <a:r>
              <a:rPr lang="en-US" dirty="0">
                <a:effectLst/>
                <a:latin typeface="Arial" panose="020B0604020202020204" pitchFamily="34" charset="0"/>
              </a:rPr>
              <a:t>Articulates the objective, techniques used, participants, results, and recommended solution or approach.</a:t>
            </a:r>
          </a:p>
          <a:p>
            <a:pPr lvl="1"/>
            <a:r>
              <a:rPr lang="en-US" dirty="0">
                <a:effectLst/>
                <a:latin typeface="Arial" panose="020B0604020202020204" pitchFamily="34" charset="0"/>
              </a:rPr>
              <a:t>Answers these questions:</a:t>
            </a:r>
          </a:p>
          <a:p>
            <a:pPr lvl="2"/>
            <a:r>
              <a:rPr lang="en-US" dirty="0">
                <a:effectLst/>
                <a:latin typeface="Arial" panose="020B0604020202020204" pitchFamily="34" charset="0"/>
              </a:rPr>
              <a:t>What is the need or potential value to the organization of the solution</a:t>
            </a:r>
          </a:p>
          <a:p>
            <a:pPr lvl="2"/>
            <a:r>
              <a:rPr lang="en-US" dirty="0">
                <a:effectLst/>
                <a:latin typeface="Arial" panose="020B0604020202020204" pitchFamily="34" charset="0"/>
              </a:rPr>
              <a:t>What is the scope of the solution</a:t>
            </a:r>
          </a:p>
          <a:p>
            <a:pPr lvl="2"/>
            <a:r>
              <a:rPr lang="en-US" dirty="0">
                <a:effectLst/>
                <a:latin typeface="Arial" panose="020B0604020202020204" pitchFamily="34" charset="0"/>
              </a:rPr>
              <a:t>Is the solution feasible given the current technology and operating environment, and if not, what are the major gaps.</a:t>
            </a:r>
          </a:p>
          <a:p>
            <a:pPr lvl="1"/>
            <a:endParaRPr lang="en-US" dirty="0">
              <a:effectLst/>
              <a:latin typeface="Arial" panose="020B0604020202020204" pitchFamily="34" charset="0"/>
            </a:endParaRPr>
          </a:p>
          <a:p>
            <a:pPr marL="914400" lvl="2" indent="0">
              <a:buNone/>
            </a:pPr>
            <a:endParaRPr lang="en-US" dirty="0">
              <a:effectLst/>
              <a:latin typeface="Arial" panose="020B0604020202020204" pitchFamily="34" charset="0"/>
            </a:endParaRPr>
          </a:p>
        </p:txBody>
      </p:sp>
    </p:spTree>
    <p:extLst>
      <p:ext uri="{BB962C8B-B14F-4D97-AF65-F5344CB8AC3E}">
        <p14:creationId xmlns:p14="http://schemas.microsoft.com/office/powerpoint/2010/main" val="3098244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CBB2A-326E-4D58-B243-8DD57F2C786E}"/>
              </a:ext>
            </a:extLst>
          </p:cNvPr>
          <p:cNvSpPr>
            <a:spLocks noGrp="1"/>
          </p:cNvSpPr>
          <p:nvPr>
            <p:ph type="title"/>
          </p:nvPr>
        </p:nvSpPr>
        <p:spPr/>
        <p:txBody>
          <a:bodyPr/>
          <a:lstStyle/>
          <a:p>
            <a:r>
              <a:rPr lang="en-US" b="1" dirty="0"/>
              <a:t>3. Requirements Analysis (non-tech)</a:t>
            </a:r>
          </a:p>
        </p:txBody>
      </p:sp>
      <p:sp>
        <p:nvSpPr>
          <p:cNvPr id="3" name="Content Placeholder 2">
            <a:extLst>
              <a:ext uri="{FF2B5EF4-FFF2-40B4-BE49-F238E27FC236}">
                <a16:creationId xmlns:a16="http://schemas.microsoft.com/office/drawing/2014/main" id="{8C01A6A5-5D61-6778-FD16-E605867A36A9}"/>
              </a:ext>
            </a:extLst>
          </p:cNvPr>
          <p:cNvSpPr>
            <a:spLocks noGrp="1"/>
          </p:cNvSpPr>
          <p:nvPr>
            <p:ph idx="1"/>
          </p:nvPr>
        </p:nvSpPr>
        <p:spPr/>
        <p:txBody>
          <a:bodyPr>
            <a:normAutofit fontScale="77500" lnSpcReduction="20000"/>
          </a:bodyPr>
          <a:lstStyle/>
          <a:p>
            <a:r>
              <a:rPr lang="en-US" dirty="0"/>
              <a:t>More detailed description of what the system should do</a:t>
            </a:r>
          </a:p>
          <a:p>
            <a:pPr lvl="1"/>
            <a:r>
              <a:rPr lang="en-US" dirty="0"/>
              <a:t>Inputs, outputs, processing, performance and security</a:t>
            </a:r>
          </a:p>
          <a:p>
            <a:r>
              <a:rPr lang="en-US" dirty="0"/>
              <a:t>Greater detail than the needs assessment</a:t>
            </a:r>
          </a:p>
          <a:p>
            <a:pPr lvl="1"/>
            <a:r>
              <a:rPr lang="en-US" dirty="0"/>
              <a:t>Needs assessment focuses on “why”</a:t>
            </a:r>
          </a:p>
          <a:p>
            <a:pPr lvl="1"/>
            <a:r>
              <a:rPr lang="en-US" dirty="0"/>
              <a:t>Requirements analysis focuses on the “what”</a:t>
            </a:r>
          </a:p>
          <a:p>
            <a:r>
              <a:rPr lang="en-US" dirty="0"/>
              <a:t>Goal is to either</a:t>
            </a:r>
          </a:p>
          <a:p>
            <a:pPr lvl="1"/>
            <a:r>
              <a:rPr lang="en-US" dirty="0"/>
              <a:t>Describe the solution in sufficient detail to support the design and implementation or</a:t>
            </a:r>
          </a:p>
          <a:p>
            <a:pPr lvl="1"/>
            <a:r>
              <a:rPr lang="en-US" dirty="0"/>
              <a:t>To support the selection of a vendor product</a:t>
            </a:r>
          </a:p>
          <a:p>
            <a:r>
              <a:rPr lang="en-US" dirty="0">
                <a:solidFill>
                  <a:srgbClr val="FF0000"/>
                </a:solidFill>
                <a:highlight>
                  <a:srgbClr val="FFFF00"/>
                </a:highlight>
              </a:rPr>
              <a:t>Greatest risk in system development project is to miss or misinterpret a requirement</a:t>
            </a:r>
          </a:p>
          <a:p>
            <a:r>
              <a:rPr lang="en-US" dirty="0"/>
              <a:t>Provide objectivity in selecting vendor products</a:t>
            </a:r>
          </a:p>
          <a:p>
            <a:r>
              <a:rPr lang="en-US" dirty="0"/>
              <a:t>Requirements must not merely be “gathered” but “elicited” from the organization. </a:t>
            </a:r>
          </a:p>
          <a:p>
            <a:r>
              <a:rPr lang="en-US" dirty="0"/>
              <a:t>The successful analyst must truly understand the business overall and the needs of the users/stakeholders/organization</a:t>
            </a:r>
          </a:p>
          <a:p>
            <a:endParaRPr lang="en-US" dirty="0"/>
          </a:p>
        </p:txBody>
      </p:sp>
    </p:spTree>
    <p:extLst>
      <p:ext uri="{BB962C8B-B14F-4D97-AF65-F5344CB8AC3E}">
        <p14:creationId xmlns:p14="http://schemas.microsoft.com/office/powerpoint/2010/main" val="3799929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B27017-7189-F283-DD1C-F962D795025B}"/>
              </a:ext>
            </a:extLst>
          </p:cNvPr>
          <p:cNvSpPr txBox="1"/>
          <p:nvPr/>
        </p:nvSpPr>
        <p:spPr>
          <a:xfrm>
            <a:off x="355600" y="299135"/>
            <a:ext cx="6096000" cy="646331"/>
          </a:xfrm>
          <a:prstGeom prst="rect">
            <a:avLst/>
          </a:prstGeom>
          <a:noFill/>
        </p:spPr>
        <p:txBody>
          <a:bodyPr wrap="square">
            <a:spAutoFit/>
          </a:bodyPr>
          <a:lstStyle/>
          <a:p>
            <a:r>
              <a:rPr lang="en-US" dirty="0">
                <a:hlinkClick r:id="rId2"/>
              </a:rPr>
              <a:t>https://www.cnbc.com/2024/01/29/elon-musks-neuralink-implants-brain-tech-in-human-patient-for-the-first-time.html</a:t>
            </a:r>
            <a:r>
              <a:rPr lang="en-US" dirty="0"/>
              <a:t> </a:t>
            </a:r>
          </a:p>
        </p:txBody>
      </p:sp>
      <p:pic>
        <p:nvPicPr>
          <p:cNvPr id="17410" name="Picture 2" descr="SUQIAN, CHINA - MAY 27, 2023 -  Illustration: Neuralink, Suqian City, Jiangsu Province, China, May 27, 2023. Neuralink, Mr Musk's brain-computer interface company, has won approval to start its first human clinical trials. (Photo credit should read CFOTO/Future Publishing via Getty Images)">
            <a:extLst>
              <a:ext uri="{FF2B5EF4-FFF2-40B4-BE49-F238E27FC236}">
                <a16:creationId xmlns:a16="http://schemas.microsoft.com/office/drawing/2014/main" id="{2D5BB5F2-2834-ACEB-502D-B9EC637E7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1332160"/>
            <a:ext cx="8743950" cy="492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385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031CC-9B7A-D1B4-DDB2-CF4F7806DDC9}"/>
              </a:ext>
            </a:extLst>
          </p:cNvPr>
          <p:cNvSpPr>
            <a:spLocks noGrp="1"/>
          </p:cNvSpPr>
          <p:nvPr>
            <p:ph type="title"/>
          </p:nvPr>
        </p:nvSpPr>
        <p:spPr/>
        <p:txBody>
          <a:bodyPr/>
          <a:lstStyle/>
          <a:p>
            <a:r>
              <a:rPr lang="en-US" dirty="0"/>
              <a:t>3. Requirement Analysis – </a:t>
            </a:r>
            <a:r>
              <a:rPr lang="en-US" u="sng" dirty="0"/>
              <a:t>Current State</a:t>
            </a:r>
          </a:p>
        </p:txBody>
      </p:sp>
      <p:sp>
        <p:nvSpPr>
          <p:cNvPr id="3" name="Content Placeholder 2">
            <a:extLst>
              <a:ext uri="{FF2B5EF4-FFF2-40B4-BE49-F238E27FC236}">
                <a16:creationId xmlns:a16="http://schemas.microsoft.com/office/drawing/2014/main" id="{18AB0124-AD33-31D6-C4E9-303EA4FA0F8D}"/>
              </a:ext>
            </a:extLst>
          </p:cNvPr>
          <p:cNvSpPr>
            <a:spLocks noGrp="1"/>
          </p:cNvSpPr>
          <p:nvPr>
            <p:ph idx="1"/>
          </p:nvPr>
        </p:nvSpPr>
        <p:spPr/>
        <p:txBody>
          <a:bodyPr>
            <a:normAutofit fontScale="70000" lnSpcReduction="20000"/>
          </a:bodyPr>
          <a:lstStyle/>
          <a:p>
            <a:r>
              <a:rPr lang="en-US" dirty="0"/>
              <a:t>Also called the “As Is” analysis</a:t>
            </a:r>
          </a:p>
          <a:p>
            <a:r>
              <a:rPr lang="en-US" dirty="0"/>
              <a:t>Identifies those fundamental business processes that the solution will need to support.</a:t>
            </a:r>
          </a:p>
          <a:p>
            <a:r>
              <a:rPr lang="en-US" dirty="0"/>
              <a:t>Describes how those processes are supported today along with current deficiencies</a:t>
            </a:r>
          </a:p>
          <a:p>
            <a:r>
              <a:rPr lang="en-US" dirty="0"/>
              <a:t>Importance of Current State analysis linked to span or scope of change brought on by new system.</a:t>
            </a:r>
          </a:p>
          <a:p>
            <a:r>
              <a:rPr lang="en-US" dirty="0">
                <a:solidFill>
                  <a:srgbClr val="FF0000"/>
                </a:solidFill>
                <a:highlight>
                  <a:srgbClr val="FFFF00"/>
                </a:highlight>
              </a:rPr>
              <a:t>Risk of current state analysis is that it can limit the thinking of participants to “inside the box”</a:t>
            </a:r>
          </a:p>
          <a:p>
            <a:pPr lvl="1"/>
            <a:r>
              <a:rPr lang="en-US" dirty="0"/>
              <a:t>Can mask differences between requirements and artifacts of current process.</a:t>
            </a:r>
          </a:p>
          <a:p>
            <a:pPr lvl="1"/>
            <a:r>
              <a:rPr lang="en-US" dirty="0"/>
              <a:t>Can introduce bias into the group.</a:t>
            </a:r>
          </a:p>
          <a:p>
            <a:r>
              <a:rPr lang="en-US" dirty="0"/>
              <a:t>Defend by limiting the time on current state analysis and focus on high level requirements.</a:t>
            </a:r>
          </a:p>
          <a:p>
            <a:r>
              <a:rPr lang="en-US" dirty="0"/>
              <a:t>Tools and techniques similar to those in needs assessment.</a:t>
            </a:r>
          </a:p>
          <a:p>
            <a:pPr lvl="1"/>
            <a:r>
              <a:rPr lang="en-US" dirty="0"/>
              <a:t>Interdisciplinary requirements workshops</a:t>
            </a:r>
          </a:p>
          <a:p>
            <a:pPr lvl="1"/>
            <a:r>
              <a:rPr lang="en-US" dirty="0"/>
              <a:t>Process charting</a:t>
            </a:r>
          </a:p>
          <a:p>
            <a:pPr lvl="2"/>
            <a:r>
              <a:rPr lang="en-US" dirty="0"/>
              <a:t>Activity diagram –describes the sequence of activities in a process and the logic controlling them.</a:t>
            </a:r>
          </a:p>
          <a:p>
            <a:pPr lvl="2"/>
            <a:r>
              <a:rPr lang="en-US" dirty="0"/>
              <a:t>Data flow diagram –indicates how data is input, stored, processed and output.</a:t>
            </a:r>
          </a:p>
          <a:p>
            <a:pPr lvl="2"/>
            <a:r>
              <a:rPr lang="en-US" dirty="0"/>
              <a:t>Flowchart –similar to activity diagrams and well suited for more complex processes.</a:t>
            </a:r>
          </a:p>
          <a:p>
            <a:pPr lvl="2"/>
            <a:endParaRPr lang="en-US" dirty="0"/>
          </a:p>
          <a:p>
            <a:endParaRPr lang="en-US" dirty="0"/>
          </a:p>
        </p:txBody>
      </p:sp>
    </p:spTree>
    <p:extLst>
      <p:ext uri="{BB962C8B-B14F-4D97-AF65-F5344CB8AC3E}">
        <p14:creationId xmlns:p14="http://schemas.microsoft.com/office/powerpoint/2010/main" val="3316884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031CC-9B7A-D1B4-DDB2-CF4F7806DDC9}"/>
              </a:ext>
            </a:extLst>
          </p:cNvPr>
          <p:cNvSpPr>
            <a:spLocks noGrp="1"/>
          </p:cNvSpPr>
          <p:nvPr>
            <p:ph type="title"/>
          </p:nvPr>
        </p:nvSpPr>
        <p:spPr/>
        <p:txBody>
          <a:bodyPr/>
          <a:lstStyle/>
          <a:p>
            <a:r>
              <a:rPr lang="en-US" dirty="0"/>
              <a:t>3. Requirement Analysis – </a:t>
            </a:r>
            <a:r>
              <a:rPr lang="en-US" u="sng" dirty="0"/>
              <a:t>Future State</a:t>
            </a:r>
          </a:p>
        </p:txBody>
      </p:sp>
      <p:sp>
        <p:nvSpPr>
          <p:cNvPr id="3" name="Content Placeholder 2">
            <a:extLst>
              <a:ext uri="{FF2B5EF4-FFF2-40B4-BE49-F238E27FC236}">
                <a16:creationId xmlns:a16="http://schemas.microsoft.com/office/drawing/2014/main" id="{18AB0124-AD33-31D6-C4E9-303EA4FA0F8D}"/>
              </a:ext>
            </a:extLst>
          </p:cNvPr>
          <p:cNvSpPr>
            <a:spLocks noGrp="1"/>
          </p:cNvSpPr>
          <p:nvPr>
            <p:ph idx="1"/>
          </p:nvPr>
        </p:nvSpPr>
        <p:spPr>
          <a:xfrm>
            <a:off x="838200" y="1758950"/>
            <a:ext cx="10515600" cy="4667250"/>
          </a:xfrm>
        </p:spPr>
        <p:txBody>
          <a:bodyPr>
            <a:normAutofit fontScale="77500" lnSpcReduction="20000"/>
          </a:bodyPr>
          <a:lstStyle/>
          <a:p>
            <a:r>
              <a:rPr lang="en-US" dirty="0"/>
              <a:t>Identifies the requirements (the “what”) for new solutions</a:t>
            </a:r>
          </a:p>
          <a:p>
            <a:r>
              <a:rPr lang="en-US" dirty="0"/>
              <a:t>The deficiencies of the current state are creatively considered within the context of the initiative.</a:t>
            </a:r>
          </a:p>
          <a:p>
            <a:r>
              <a:rPr lang="en-US" dirty="0"/>
              <a:t>Challenge is to remain focused on the “what” and not the “how” (which is in the SDLC design phase)</a:t>
            </a:r>
          </a:p>
          <a:p>
            <a:r>
              <a:rPr lang="en-US" dirty="0"/>
              <a:t>Consideration of new processes associated w/ new solution</a:t>
            </a:r>
          </a:p>
          <a:p>
            <a:pPr lvl="1"/>
            <a:r>
              <a:rPr lang="en-US" dirty="0"/>
              <a:t>This is the time for process reengineering</a:t>
            </a:r>
          </a:p>
          <a:p>
            <a:pPr lvl="1"/>
            <a:r>
              <a:rPr lang="en-US" dirty="0"/>
              <a:t>Consider adopting best practices from other organizations</a:t>
            </a:r>
          </a:p>
          <a:p>
            <a:pPr lvl="1"/>
            <a:r>
              <a:rPr lang="en-US" dirty="0"/>
              <a:t>Focus on outcomes not tasks</a:t>
            </a:r>
          </a:p>
          <a:p>
            <a:pPr lvl="1"/>
            <a:r>
              <a:rPr lang="en-US" dirty="0"/>
              <a:t>Consider the problems identified in the current state analysis</a:t>
            </a:r>
          </a:p>
          <a:p>
            <a:r>
              <a:rPr lang="en-US" dirty="0"/>
              <a:t>Develop “use case” models and examples</a:t>
            </a:r>
          </a:p>
          <a:p>
            <a:r>
              <a:rPr lang="en-US" dirty="0"/>
              <a:t>Clearly articulate the integration of information across internal and external systems.</a:t>
            </a:r>
          </a:p>
          <a:p>
            <a:r>
              <a:rPr lang="en-US" dirty="0"/>
              <a:t>BY DESIGN: </a:t>
            </a:r>
          </a:p>
          <a:p>
            <a:pPr lvl="1"/>
            <a:r>
              <a:rPr lang="en-US" dirty="0"/>
              <a:t>Include privacy and security considerations (security by design)</a:t>
            </a:r>
          </a:p>
          <a:p>
            <a:pPr lvl="1"/>
            <a:r>
              <a:rPr lang="en-US" dirty="0"/>
              <a:t>Include diversity, minority – underserved/privileged groups (</a:t>
            </a:r>
            <a:r>
              <a:rPr lang="en-US" dirty="0" err="1"/>
              <a:t>SDoH</a:t>
            </a:r>
            <a:r>
              <a:rPr lang="en-US" dirty="0"/>
              <a:t> by design) </a:t>
            </a:r>
          </a:p>
          <a:p>
            <a:pPr lvl="2"/>
            <a:endParaRPr lang="en-US" dirty="0"/>
          </a:p>
          <a:p>
            <a:endParaRPr lang="en-US" dirty="0"/>
          </a:p>
        </p:txBody>
      </p:sp>
    </p:spTree>
    <p:extLst>
      <p:ext uri="{BB962C8B-B14F-4D97-AF65-F5344CB8AC3E}">
        <p14:creationId xmlns:p14="http://schemas.microsoft.com/office/powerpoint/2010/main" val="1630376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E90A2-A1AF-2130-D5BF-FECDEF0CF733}"/>
              </a:ext>
            </a:extLst>
          </p:cNvPr>
          <p:cNvSpPr>
            <a:spLocks noGrp="1"/>
          </p:cNvSpPr>
          <p:nvPr>
            <p:ph type="title"/>
          </p:nvPr>
        </p:nvSpPr>
        <p:spPr/>
        <p:txBody>
          <a:bodyPr/>
          <a:lstStyle/>
          <a:p>
            <a:r>
              <a:rPr lang="en-US" dirty="0"/>
              <a:t>Once done with current and future &lt; </a:t>
            </a:r>
          </a:p>
        </p:txBody>
      </p:sp>
      <p:sp>
        <p:nvSpPr>
          <p:cNvPr id="3" name="Content Placeholder 2">
            <a:extLst>
              <a:ext uri="{FF2B5EF4-FFF2-40B4-BE49-F238E27FC236}">
                <a16:creationId xmlns:a16="http://schemas.microsoft.com/office/drawing/2014/main" id="{3E514F6D-8A2D-8753-E317-0F4C2552978E}"/>
              </a:ext>
            </a:extLst>
          </p:cNvPr>
          <p:cNvSpPr>
            <a:spLocks noGrp="1"/>
          </p:cNvSpPr>
          <p:nvPr>
            <p:ph idx="1"/>
          </p:nvPr>
        </p:nvSpPr>
        <p:spPr>
          <a:xfrm>
            <a:off x="838200" y="1690688"/>
            <a:ext cx="10515600" cy="4351338"/>
          </a:xfrm>
        </p:spPr>
        <p:txBody>
          <a:bodyPr>
            <a:normAutofit fontScale="92500" lnSpcReduction="10000"/>
          </a:bodyPr>
          <a:lstStyle/>
          <a:p>
            <a:r>
              <a:rPr lang="en-US" dirty="0"/>
              <a:t>Describe and Prioritize</a:t>
            </a:r>
          </a:p>
          <a:p>
            <a:pPr lvl="1"/>
            <a:r>
              <a:rPr lang="en-US" dirty="0"/>
              <a:t>Goal is to communicate to stakeholders how the solution will bridge the gap between the current state and the future state.</a:t>
            </a:r>
          </a:p>
          <a:p>
            <a:pPr lvl="1"/>
            <a:r>
              <a:rPr lang="en-US" dirty="0"/>
              <a:t>No standard format</a:t>
            </a:r>
          </a:p>
          <a:p>
            <a:r>
              <a:rPr lang="en-US" dirty="0"/>
              <a:t>Important to restate assumptions used regarding changes to processes that must occur to enable the solution</a:t>
            </a:r>
          </a:p>
          <a:p>
            <a:r>
              <a:rPr lang="en-US" b="1" dirty="0"/>
              <a:t>Should describe what are “needs” and what are “wants”</a:t>
            </a:r>
          </a:p>
          <a:p>
            <a:r>
              <a:rPr lang="en-US" dirty="0"/>
              <a:t>Sign-off is critical and includes not just a signature but a commitment to understanding and accepting the requirements as adequate to deliver the solutions anticipated benefits.</a:t>
            </a:r>
          </a:p>
          <a:p>
            <a:pPr lvl="1"/>
            <a:r>
              <a:rPr lang="en-US" dirty="0"/>
              <a:t>Sign-off reduces the chance of confusion over exactly what the requirements are and serves as a baseline for change requests.</a:t>
            </a:r>
          </a:p>
          <a:p>
            <a:endParaRPr lang="en-US" dirty="0"/>
          </a:p>
        </p:txBody>
      </p:sp>
    </p:spTree>
    <p:extLst>
      <p:ext uri="{BB962C8B-B14F-4D97-AF65-F5344CB8AC3E}">
        <p14:creationId xmlns:p14="http://schemas.microsoft.com/office/powerpoint/2010/main" val="524875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 name="Screen Shot 2022-02-15 at 12.36.15 PM.png" descr="Screen Shot 2022-02-15 at 12.36.15 PM.png"/>
          <p:cNvPicPr>
            <a:picLocks noChangeAspect="1"/>
          </p:cNvPicPr>
          <p:nvPr/>
        </p:nvPicPr>
        <p:blipFill>
          <a:blip r:embed="rId2"/>
          <a:stretch>
            <a:fillRect/>
          </a:stretch>
        </p:blipFill>
        <p:spPr>
          <a:xfrm>
            <a:off x="437225" y="1489767"/>
            <a:ext cx="10916575" cy="4818267"/>
          </a:xfrm>
          <a:prstGeom prst="rect">
            <a:avLst/>
          </a:prstGeom>
          <a:ln w="12700">
            <a:miter lim="400000"/>
          </a:ln>
        </p:spPr>
      </p:pic>
      <p:sp>
        <p:nvSpPr>
          <p:cNvPr id="377" name="CCNC"/>
          <p:cNvSpPr txBox="1"/>
          <p:nvPr/>
        </p:nvSpPr>
        <p:spPr>
          <a:xfrm>
            <a:off x="93411" y="6481216"/>
            <a:ext cx="30777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dirty="0"/>
              <a:t>CCNC</a:t>
            </a:r>
          </a:p>
        </p:txBody>
      </p:sp>
      <p:sp>
        <p:nvSpPr>
          <p:cNvPr id="2" name="Title 1">
            <a:extLst>
              <a:ext uri="{FF2B5EF4-FFF2-40B4-BE49-F238E27FC236}">
                <a16:creationId xmlns:a16="http://schemas.microsoft.com/office/drawing/2014/main" id="{C365E3E7-BAB8-CBDF-9A9A-A993AFDC4BC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BRDs</a:t>
            </a:r>
            <a:r>
              <a:rPr lang="en-US" sz="3600" dirty="0"/>
              <a:t>: Business Requirement Documents (or a </a:t>
            </a:r>
            <a:r>
              <a:rPr lang="en-US" sz="3600" i="1" dirty="0"/>
              <a:t>PRD</a:t>
            </a:r>
            <a:r>
              <a:rPr lang="en-US" sz="3600" dirty="0"/>
              <a:t>: Product Requirement Document)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Screen Shot 2022-02-15 at 12.36.35 PM.png" descr="Screen Shot 2022-02-15 at 12.36.35 PM.png"/>
          <p:cNvPicPr>
            <a:picLocks noChangeAspect="1"/>
          </p:cNvPicPr>
          <p:nvPr/>
        </p:nvPicPr>
        <p:blipFill>
          <a:blip r:embed="rId2"/>
          <a:stretch>
            <a:fillRect/>
          </a:stretch>
        </p:blipFill>
        <p:spPr>
          <a:xfrm>
            <a:off x="1007960" y="417898"/>
            <a:ext cx="9519818" cy="6022205"/>
          </a:xfrm>
          <a:prstGeom prst="rect">
            <a:avLst/>
          </a:prstGeom>
          <a:ln w="12700">
            <a:miter lim="400000"/>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 name="Screen Shot 2022-02-15 at 12.45.12 PM.png" descr="Screen Shot 2022-02-15 at 12.45.12 PM.png"/>
          <p:cNvPicPr>
            <a:picLocks noChangeAspect="1"/>
          </p:cNvPicPr>
          <p:nvPr/>
        </p:nvPicPr>
        <p:blipFill>
          <a:blip r:embed="rId2"/>
          <a:stretch>
            <a:fillRect/>
          </a:stretch>
        </p:blipFill>
        <p:spPr>
          <a:xfrm>
            <a:off x="457806" y="1142980"/>
            <a:ext cx="11121247" cy="4170468"/>
          </a:xfrm>
          <a:prstGeom prst="rect">
            <a:avLst/>
          </a:prstGeom>
          <a:ln w="12700">
            <a:miter lim="400000"/>
          </a:ln>
        </p:spPr>
      </p:pic>
      <p:sp>
        <p:nvSpPr>
          <p:cNvPr id="382" name="UHC_2019-10-25_WP-102_ Provider Integration_v3.0"/>
          <p:cNvSpPr txBox="1"/>
          <p:nvPr/>
        </p:nvSpPr>
        <p:spPr>
          <a:xfrm>
            <a:off x="93411" y="6481216"/>
            <a:ext cx="256159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UHC_2019-10-25_WP-102_ Provider Integration_v3.0</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4" name="Screen Shot 2022-02-15 at 12.46.00 PM.png" descr="Screen Shot 2022-02-15 at 12.46.00 PM.png"/>
          <p:cNvPicPr>
            <a:picLocks noChangeAspect="1"/>
          </p:cNvPicPr>
          <p:nvPr/>
        </p:nvPicPr>
        <p:blipFill>
          <a:blip r:embed="rId2"/>
          <a:stretch>
            <a:fillRect/>
          </a:stretch>
        </p:blipFill>
        <p:spPr>
          <a:xfrm>
            <a:off x="279663" y="1145257"/>
            <a:ext cx="5772098" cy="4567486"/>
          </a:xfrm>
          <a:prstGeom prst="rect">
            <a:avLst/>
          </a:prstGeom>
          <a:ln w="12700">
            <a:miter lim="400000"/>
          </a:ln>
        </p:spPr>
      </p:pic>
      <p:pic>
        <p:nvPicPr>
          <p:cNvPr id="385" name="Screen Shot 2022-02-15 at 12.46.23 PM.png" descr="Screen Shot 2022-02-15 at 12.46.23 PM.png"/>
          <p:cNvPicPr>
            <a:picLocks noChangeAspect="1"/>
          </p:cNvPicPr>
          <p:nvPr/>
        </p:nvPicPr>
        <p:blipFill>
          <a:blip r:embed="rId3"/>
          <a:stretch>
            <a:fillRect/>
          </a:stretch>
        </p:blipFill>
        <p:spPr>
          <a:xfrm>
            <a:off x="6210675" y="1144018"/>
            <a:ext cx="5485970" cy="4569964"/>
          </a:xfrm>
          <a:prstGeom prst="rect">
            <a:avLst/>
          </a:prstGeom>
          <a:ln w="12700">
            <a:miter lim="400000"/>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Screen Shot 2022-02-15 at 12.46.48 PM.png" descr="Screen Shot 2022-02-15 at 12.46.48 PM.png"/>
          <p:cNvPicPr>
            <a:picLocks noChangeAspect="1"/>
          </p:cNvPicPr>
          <p:nvPr/>
        </p:nvPicPr>
        <p:blipFill>
          <a:blip r:embed="rId2"/>
          <a:stretch>
            <a:fillRect/>
          </a:stretch>
        </p:blipFill>
        <p:spPr>
          <a:xfrm>
            <a:off x="257987" y="735204"/>
            <a:ext cx="11676026" cy="5156371"/>
          </a:xfrm>
          <a:prstGeom prst="rect">
            <a:avLst/>
          </a:prstGeom>
          <a:ln w="12700">
            <a:miter lim="400000"/>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9398C-D012-AE5B-33FD-5D4CFD2E1915}"/>
              </a:ext>
            </a:extLst>
          </p:cNvPr>
          <p:cNvSpPr>
            <a:spLocks noGrp="1"/>
          </p:cNvSpPr>
          <p:nvPr>
            <p:ph type="title"/>
          </p:nvPr>
        </p:nvSpPr>
        <p:spPr/>
        <p:txBody>
          <a:bodyPr/>
          <a:lstStyle/>
          <a:p>
            <a:r>
              <a:rPr lang="en-US" dirty="0"/>
              <a:t>4. Alternatives / CBA </a:t>
            </a:r>
          </a:p>
        </p:txBody>
      </p:sp>
      <p:sp>
        <p:nvSpPr>
          <p:cNvPr id="3" name="Content Placeholder 2">
            <a:extLst>
              <a:ext uri="{FF2B5EF4-FFF2-40B4-BE49-F238E27FC236}">
                <a16:creationId xmlns:a16="http://schemas.microsoft.com/office/drawing/2014/main" id="{5E0259B3-D451-6944-557A-7CF7631AD93A}"/>
              </a:ext>
            </a:extLst>
          </p:cNvPr>
          <p:cNvSpPr>
            <a:spLocks noGrp="1"/>
          </p:cNvSpPr>
          <p:nvPr>
            <p:ph idx="1"/>
          </p:nvPr>
        </p:nvSpPr>
        <p:spPr/>
        <p:txBody>
          <a:bodyPr>
            <a:normAutofit fontScale="92500" lnSpcReduction="10000"/>
          </a:bodyPr>
          <a:lstStyle/>
          <a:p>
            <a:r>
              <a:rPr lang="en-US" dirty="0"/>
              <a:t>Most common alternatives considered:</a:t>
            </a:r>
          </a:p>
          <a:p>
            <a:pPr lvl="1"/>
            <a:r>
              <a:rPr lang="en-US" dirty="0"/>
              <a:t>Do nothing</a:t>
            </a:r>
          </a:p>
          <a:p>
            <a:pPr lvl="1"/>
            <a:r>
              <a:rPr lang="en-US" dirty="0"/>
              <a:t>Enhance the existing solution</a:t>
            </a:r>
          </a:p>
          <a:p>
            <a:pPr lvl="1"/>
            <a:r>
              <a:rPr lang="en-US" dirty="0"/>
              <a:t>Partially implement the proposed solution</a:t>
            </a:r>
          </a:p>
          <a:p>
            <a:r>
              <a:rPr lang="en-US" dirty="0"/>
              <a:t>Cost benefit analysis (CBA) often used for large initiatives</a:t>
            </a:r>
          </a:p>
          <a:p>
            <a:pPr lvl="1"/>
            <a:r>
              <a:rPr lang="en-US" dirty="0"/>
              <a:t>Validates the costs will yield benefits of equal or greater value than the costs</a:t>
            </a:r>
          </a:p>
          <a:p>
            <a:pPr lvl="1"/>
            <a:r>
              <a:rPr lang="en-US" dirty="0"/>
              <a:t>Provides a comparison of competing initiatives</a:t>
            </a:r>
          </a:p>
          <a:p>
            <a:pPr lvl="1"/>
            <a:r>
              <a:rPr lang="en-US" dirty="0"/>
              <a:t>Can be used to hold stakeholders accountable for realizing the benefits</a:t>
            </a:r>
          </a:p>
          <a:p>
            <a:r>
              <a:rPr lang="en-US" dirty="0"/>
              <a:t>CBA often a joint effort of project team, stakeholders and finance staff</a:t>
            </a:r>
          </a:p>
          <a:p>
            <a:r>
              <a:rPr lang="en-US" dirty="0"/>
              <a:t>CBA best after requirements are completed</a:t>
            </a:r>
          </a:p>
          <a:p>
            <a:r>
              <a:rPr lang="en-US" dirty="0"/>
              <a:t>CBA usually done over a 5 year period.</a:t>
            </a:r>
          </a:p>
        </p:txBody>
      </p:sp>
    </p:spTree>
    <p:extLst>
      <p:ext uri="{BB962C8B-B14F-4D97-AF65-F5344CB8AC3E}">
        <p14:creationId xmlns:p14="http://schemas.microsoft.com/office/powerpoint/2010/main" val="3874230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ost-Benefit Analysis Formula - What Is It, Examples, In Excel, Use">
            <a:extLst>
              <a:ext uri="{FF2B5EF4-FFF2-40B4-BE49-F238E27FC236}">
                <a16:creationId xmlns:a16="http://schemas.microsoft.com/office/drawing/2014/main" id="{6E8E4894-BF89-995A-54A6-2CCF2C4BE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4213"/>
            <a:ext cx="12192000" cy="548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644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oster of a company's health&#10;&#10;Description automatically generated with medium confidence">
            <a:extLst>
              <a:ext uri="{FF2B5EF4-FFF2-40B4-BE49-F238E27FC236}">
                <a16:creationId xmlns:a16="http://schemas.microsoft.com/office/drawing/2014/main" id="{5BBA6FD7-AB5C-5DA3-673A-AFB6C646B446}"/>
              </a:ext>
            </a:extLst>
          </p:cNvPr>
          <p:cNvPicPr>
            <a:picLocks noChangeAspect="1"/>
          </p:cNvPicPr>
          <p:nvPr/>
        </p:nvPicPr>
        <p:blipFill>
          <a:blip r:embed="rId2"/>
          <a:stretch>
            <a:fillRect/>
          </a:stretch>
        </p:blipFill>
        <p:spPr>
          <a:xfrm>
            <a:off x="2671281" y="0"/>
            <a:ext cx="6849438" cy="6858000"/>
          </a:xfrm>
          <a:prstGeom prst="rect">
            <a:avLst/>
          </a:prstGeom>
        </p:spPr>
      </p:pic>
    </p:spTree>
    <p:extLst>
      <p:ext uri="{BB962C8B-B14F-4D97-AF65-F5344CB8AC3E}">
        <p14:creationId xmlns:p14="http://schemas.microsoft.com/office/powerpoint/2010/main" val="3301812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13791-177E-4E71-32B4-29C87E87B46A}"/>
              </a:ext>
            </a:extLst>
          </p:cNvPr>
          <p:cNvSpPr>
            <a:spLocks noGrp="1"/>
          </p:cNvSpPr>
          <p:nvPr>
            <p:ph type="title"/>
          </p:nvPr>
        </p:nvSpPr>
        <p:spPr>
          <a:xfrm>
            <a:off x="838200" y="784225"/>
            <a:ext cx="10515600" cy="1325563"/>
          </a:xfrm>
        </p:spPr>
        <p:txBody>
          <a:bodyPr>
            <a:normAutofit/>
          </a:bodyPr>
          <a:lstStyle/>
          <a:p>
            <a:r>
              <a:rPr lang="en-US" sz="8000" b="1" dirty="0"/>
              <a:t>Cost Benefit Ratio </a:t>
            </a:r>
          </a:p>
        </p:txBody>
      </p:sp>
      <p:sp>
        <p:nvSpPr>
          <p:cNvPr id="3" name="Content Placeholder 2">
            <a:extLst>
              <a:ext uri="{FF2B5EF4-FFF2-40B4-BE49-F238E27FC236}">
                <a16:creationId xmlns:a16="http://schemas.microsoft.com/office/drawing/2014/main" id="{8E13E1C2-08D3-D989-BA96-AAB4FAAD4204}"/>
              </a:ext>
            </a:extLst>
          </p:cNvPr>
          <p:cNvSpPr>
            <a:spLocks noGrp="1"/>
          </p:cNvSpPr>
          <p:nvPr>
            <p:ph idx="1"/>
          </p:nvPr>
        </p:nvSpPr>
        <p:spPr>
          <a:xfrm>
            <a:off x="838200" y="2506662"/>
            <a:ext cx="10515600" cy="4351338"/>
          </a:xfrm>
        </p:spPr>
        <p:txBody>
          <a:bodyPr>
            <a:normAutofit/>
          </a:bodyPr>
          <a:lstStyle/>
          <a:p>
            <a:r>
              <a:rPr lang="en-US" sz="5400" dirty="0"/>
              <a:t>&lt; 1: Loss </a:t>
            </a:r>
          </a:p>
          <a:p>
            <a:r>
              <a:rPr lang="en-US" sz="5400" dirty="0"/>
              <a:t>= 1: Neutral </a:t>
            </a:r>
          </a:p>
          <a:p>
            <a:r>
              <a:rPr lang="en-US" sz="5400" dirty="0"/>
              <a:t>&gt; 1: Gains </a:t>
            </a:r>
          </a:p>
        </p:txBody>
      </p:sp>
    </p:spTree>
    <p:extLst>
      <p:ext uri="{BB962C8B-B14F-4D97-AF65-F5344CB8AC3E}">
        <p14:creationId xmlns:p14="http://schemas.microsoft.com/office/powerpoint/2010/main" val="2519566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600B67-1AF8-411C-7393-5A285948899B}"/>
              </a:ext>
            </a:extLst>
          </p:cNvPr>
          <p:cNvSpPr txBox="1"/>
          <p:nvPr/>
        </p:nvSpPr>
        <p:spPr>
          <a:xfrm>
            <a:off x="190500" y="6270536"/>
            <a:ext cx="11811000" cy="461665"/>
          </a:xfrm>
          <a:prstGeom prst="rect">
            <a:avLst/>
          </a:prstGeom>
          <a:noFill/>
        </p:spPr>
        <p:txBody>
          <a:bodyPr wrap="square">
            <a:spAutoFit/>
          </a:bodyPr>
          <a:lstStyle/>
          <a:p>
            <a:r>
              <a:rPr lang="en-US" sz="1200" dirty="0">
                <a:hlinkClick r:id="rId2"/>
              </a:rPr>
              <a:t>https://www.cdc.gov/policy/polaris/economics/cost-benefit/index.html#:~:text=Cost%2DBenefit%20Analysis%20Example%3A&amp;text=Valuation%20of%20quality%20of%20life,and%20consumers%20are%20%246%20billion</a:t>
            </a:r>
            <a:r>
              <a:rPr lang="en-US" sz="1200" dirty="0"/>
              <a:t>. </a:t>
            </a:r>
          </a:p>
        </p:txBody>
      </p:sp>
      <p:sp>
        <p:nvSpPr>
          <p:cNvPr id="7" name="TextBox 6">
            <a:extLst>
              <a:ext uri="{FF2B5EF4-FFF2-40B4-BE49-F238E27FC236}">
                <a16:creationId xmlns:a16="http://schemas.microsoft.com/office/drawing/2014/main" id="{77BBCF7B-85F4-4A40-72EC-250F5E12653C}"/>
              </a:ext>
            </a:extLst>
          </p:cNvPr>
          <p:cNvSpPr txBox="1"/>
          <p:nvPr/>
        </p:nvSpPr>
        <p:spPr>
          <a:xfrm>
            <a:off x="190500" y="235635"/>
            <a:ext cx="6096000" cy="646331"/>
          </a:xfrm>
          <a:prstGeom prst="rect">
            <a:avLst/>
          </a:prstGeom>
          <a:noFill/>
        </p:spPr>
        <p:txBody>
          <a:bodyPr wrap="square">
            <a:spAutoFit/>
          </a:bodyPr>
          <a:lstStyle/>
          <a:p>
            <a:r>
              <a:rPr lang="en-US" b="0" i="0" dirty="0">
                <a:effectLst/>
                <a:latin typeface="Open Sans" panose="020F0502020204030204" pitchFamily="34" charset="0"/>
              </a:rPr>
              <a:t>The example provides </a:t>
            </a:r>
            <a:r>
              <a:rPr lang="en-US" b="0" i="0" dirty="0">
                <a:solidFill>
                  <a:srgbClr val="000000"/>
                </a:solidFill>
                <a:effectLst/>
                <a:latin typeface="Open Sans" panose="020F0502020204030204" pitchFamily="34" charset="0"/>
              </a:rPr>
              <a:t>the results from a CBA of an intervention to reduce trans fats in the food supply.</a:t>
            </a:r>
            <a:endParaRPr lang="en-US" dirty="0"/>
          </a:p>
        </p:txBody>
      </p:sp>
      <p:pic>
        <p:nvPicPr>
          <p:cNvPr id="9" name="Picture 8" descr="A diagram of a benefits&#10;&#10;Description automatically generated with medium confidence">
            <a:extLst>
              <a:ext uri="{FF2B5EF4-FFF2-40B4-BE49-F238E27FC236}">
                <a16:creationId xmlns:a16="http://schemas.microsoft.com/office/drawing/2014/main" id="{72414BC6-F5D6-0113-AECC-BF384B8A88F3}"/>
              </a:ext>
            </a:extLst>
          </p:cNvPr>
          <p:cNvPicPr>
            <a:picLocks noChangeAspect="1"/>
          </p:cNvPicPr>
          <p:nvPr/>
        </p:nvPicPr>
        <p:blipFill>
          <a:blip r:embed="rId3"/>
          <a:stretch>
            <a:fillRect/>
          </a:stretch>
        </p:blipFill>
        <p:spPr>
          <a:xfrm>
            <a:off x="393700" y="961418"/>
            <a:ext cx="9842500" cy="5229666"/>
          </a:xfrm>
          <a:prstGeom prst="rect">
            <a:avLst/>
          </a:prstGeom>
        </p:spPr>
      </p:pic>
      <p:sp>
        <p:nvSpPr>
          <p:cNvPr id="10" name="TextBox 9">
            <a:extLst>
              <a:ext uri="{FF2B5EF4-FFF2-40B4-BE49-F238E27FC236}">
                <a16:creationId xmlns:a16="http://schemas.microsoft.com/office/drawing/2014/main" id="{300AA062-FBFB-1051-3F36-52558BB2FEB5}"/>
              </a:ext>
            </a:extLst>
          </p:cNvPr>
          <p:cNvSpPr txBox="1"/>
          <p:nvPr/>
        </p:nvSpPr>
        <p:spPr>
          <a:xfrm>
            <a:off x="10425808" y="3403600"/>
            <a:ext cx="1372492" cy="369332"/>
          </a:xfrm>
          <a:prstGeom prst="rect">
            <a:avLst/>
          </a:prstGeom>
          <a:noFill/>
        </p:spPr>
        <p:txBody>
          <a:bodyPr wrap="none" rtlCol="0">
            <a:spAutoFit/>
          </a:bodyPr>
          <a:lstStyle/>
          <a:p>
            <a:r>
              <a:rPr lang="en-US" b="1" dirty="0"/>
              <a:t>140/6 = 23.3</a:t>
            </a:r>
          </a:p>
        </p:txBody>
      </p:sp>
      <p:sp>
        <p:nvSpPr>
          <p:cNvPr id="11" name="TextBox 10">
            <a:extLst>
              <a:ext uri="{FF2B5EF4-FFF2-40B4-BE49-F238E27FC236}">
                <a16:creationId xmlns:a16="http://schemas.microsoft.com/office/drawing/2014/main" id="{D735ADA4-4662-EFAE-0D21-A41299B327AC}"/>
              </a:ext>
            </a:extLst>
          </p:cNvPr>
          <p:cNvSpPr txBox="1"/>
          <p:nvPr/>
        </p:nvSpPr>
        <p:spPr>
          <a:xfrm>
            <a:off x="10438508" y="3034268"/>
            <a:ext cx="883190" cy="369332"/>
          </a:xfrm>
          <a:prstGeom prst="rect">
            <a:avLst/>
          </a:prstGeom>
          <a:noFill/>
        </p:spPr>
        <p:txBody>
          <a:bodyPr wrap="none" rtlCol="0">
            <a:spAutoFit/>
          </a:bodyPr>
          <a:lstStyle/>
          <a:p>
            <a:r>
              <a:rPr lang="en-US" b="1" i="1" u="sng" dirty="0">
                <a:solidFill>
                  <a:srgbClr val="FF0000"/>
                </a:solidFill>
                <a:highlight>
                  <a:srgbClr val="FFFF00"/>
                </a:highlight>
              </a:rPr>
              <a:t>RATIO: </a:t>
            </a:r>
          </a:p>
        </p:txBody>
      </p:sp>
    </p:spTree>
    <p:extLst>
      <p:ext uri="{BB962C8B-B14F-4D97-AF65-F5344CB8AC3E}">
        <p14:creationId xmlns:p14="http://schemas.microsoft.com/office/powerpoint/2010/main" val="2664223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8AC9D-6563-B90A-C312-7AAC66434037}"/>
              </a:ext>
            </a:extLst>
          </p:cNvPr>
          <p:cNvSpPr>
            <a:spLocks noGrp="1"/>
          </p:cNvSpPr>
          <p:nvPr>
            <p:ph type="title"/>
          </p:nvPr>
        </p:nvSpPr>
        <p:spPr/>
        <p:txBody>
          <a:bodyPr>
            <a:normAutofit fontScale="90000"/>
          </a:bodyPr>
          <a:lstStyle/>
          <a:p>
            <a:r>
              <a:rPr lang="en-US" dirty="0"/>
              <a:t>CDC tutorial to CBA: </a:t>
            </a:r>
            <a:r>
              <a:rPr lang="en-US" dirty="0">
                <a:hlinkClick r:id="rId2"/>
              </a:rPr>
              <a:t>https://www.train.org/cdctrain/course/1079247/</a:t>
            </a:r>
            <a:r>
              <a:rPr lang="en-US" dirty="0"/>
              <a:t> </a:t>
            </a:r>
          </a:p>
        </p:txBody>
      </p:sp>
      <p:pic>
        <p:nvPicPr>
          <p:cNvPr id="5" name="Picture 4" descr="A screenshot of a web page&#10;&#10;Description automatically generated">
            <a:extLst>
              <a:ext uri="{FF2B5EF4-FFF2-40B4-BE49-F238E27FC236}">
                <a16:creationId xmlns:a16="http://schemas.microsoft.com/office/drawing/2014/main" id="{99196BA8-C66B-89AD-824C-2CBC8929025E}"/>
              </a:ext>
            </a:extLst>
          </p:cNvPr>
          <p:cNvPicPr>
            <a:picLocks noChangeAspect="1"/>
          </p:cNvPicPr>
          <p:nvPr/>
        </p:nvPicPr>
        <p:blipFill>
          <a:blip r:embed="rId3"/>
          <a:stretch>
            <a:fillRect/>
          </a:stretch>
        </p:blipFill>
        <p:spPr>
          <a:xfrm>
            <a:off x="838200" y="1879600"/>
            <a:ext cx="7772400" cy="4484373"/>
          </a:xfrm>
          <a:prstGeom prst="rect">
            <a:avLst/>
          </a:prstGeom>
        </p:spPr>
      </p:pic>
    </p:spTree>
    <p:extLst>
      <p:ext uri="{BB962C8B-B14F-4D97-AF65-F5344CB8AC3E}">
        <p14:creationId xmlns:p14="http://schemas.microsoft.com/office/powerpoint/2010/main" val="1792368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EE8D3-3784-B1E6-B219-6F66F2740980}"/>
              </a:ext>
            </a:extLst>
          </p:cNvPr>
          <p:cNvSpPr>
            <a:spLocks noGrp="1"/>
          </p:cNvSpPr>
          <p:nvPr>
            <p:ph type="title"/>
          </p:nvPr>
        </p:nvSpPr>
        <p:spPr/>
        <p:txBody>
          <a:bodyPr/>
          <a:lstStyle/>
          <a:p>
            <a:r>
              <a:rPr lang="en-US" dirty="0"/>
              <a:t>5. Proposal / Commitment </a:t>
            </a:r>
          </a:p>
        </p:txBody>
      </p:sp>
      <p:sp>
        <p:nvSpPr>
          <p:cNvPr id="3" name="Content Placeholder 2">
            <a:extLst>
              <a:ext uri="{FF2B5EF4-FFF2-40B4-BE49-F238E27FC236}">
                <a16:creationId xmlns:a16="http://schemas.microsoft.com/office/drawing/2014/main" id="{45E76EDE-7B9C-FB5D-C9FF-C36FF887715B}"/>
              </a:ext>
            </a:extLst>
          </p:cNvPr>
          <p:cNvSpPr>
            <a:spLocks noGrp="1"/>
          </p:cNvSpPr>
          <p:nvPr>
            <p:ph idx="1"/>
          </p:nvPr>
        </p:nvSpPr>
        <p:spPr>
          <a:xfrm>
            <a:off x="838200" y="1825625"/>
            <a:ext cx="10515600" cy="4667250"/>
          </a:xfrm>
        </p:spPr>
        <p:txBody>
          <a:bodyPr>
            <a:normAutofit fontScale="92500" lnSpcReduction="20000"/>
          </a:bodyPr>
          <a:lstStyle/>
          <a:p>
            <a:r>
              <a:rPr lang="en-US" dirty="0"/>
              <a:t>Final step in Systems Analysis phase</a:t>
            </a:r>
          </a:p>
          <a:p>
            <a:r>
              <a:rPr lang="en-US" dirty="0"/>
              <a:t>At least two components:</a:t>
            </a:r>
          </a:p>
          <a:p>
            <a:pPr lvl="1"/>
            <a:r>
              <a:rPr lang="en-US" dirty="0"/>
              <a:t>A firm understanding of what the solution is and how it will impact the organization</a:t>
            </a:r>
          </a:p>
          <a:p>
            <a:pPr lvl="1"/>
            <a:r>
              <a:rPr lang="en-US" dirty="0"/>
              <a:t>Includes a formal specific and enthusiastic commitment to the proposed solution from the stakeholders and decision makers.</a:t>
            </a:r>
          </a:p>
          <a:p>
            <a:r>
              <a:rPr lang="en-US" dirty="0"/>
              <a:t>Commitment must be enthusiastic in order for the proposed solution to be successful</a:t>
            </a:r>
          </a:p>
          <a:p>
            <a:r>
              <a:rPr lang="en-US" dirty="0"/>
              <a:t>Initiatives that proceed with only tacit or no approval run enormous risks of failure</a:t>
            </a:r>
          </a:p>
          <a:p>
            <a:r>
              <a:rPr lang="en-US" dirty="0"/>
              <a:t>Includes</a:t>
            </a:r>
          </a:p>
          <a:p>
            <a:pPr lvl="1"/>
            <a:r>
              <a:rPr lang="en-US" dirty="0"/>
              <a:t>Executive summary</a:t>
            </a:r>
          </a:p>
          <a:p>
            <a:pPr lvl="1"/>
            <a:r>
              <a:rPr lang="en-US" dirty="0"/>
              <a:t>PowerPoint presentation summarizing the findings</a:t>
            </a:r>
          </a:p>
          <a:p>
            <a:pPr lvl="1"/>
            <a:r>
              <a:rPr lang="en-US" dirty="0"/>
              <a:t>Proposal in all its detail</a:t>
            </a:r>
          </a:p>
        </p:txBody>
      </p:sp>
    </p:spTree>
    <p:extLst>
      <p:ext uri="{BB962C8B-B14F-4D97-AF65-F5344CB8AC3E}">
        <p14:creationId xmlns:p14="http://schemas.microsoft.com/office/powerpoint/2010/main" val="891373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5B90D-3D28-C458-0A97-E35CA3CBE247}"/>
              </a:ext>
            </a:extLst>
          </p:cNvPr>
          <p:cNvSpPr>
            <a:spLocks noGrp="1"/>
          </p:cNvSpPr>
          <p:nvPr>
            <p:ph type="title"/>
          </p:nvPr>
        </p:nvSpPr>
        <p:spPr/>
        <p:txBody>
          <a:bodyPr/>
          <a:lstStyle/>
          <a:p>
            <a:r>
              <a:rPr lang="en-US" dirty="0"/>
              <a:t>Success Metrics – Operationalize Success (KPIs) </a:t>
            </a:r>
          </a:p>
        </p:txBody>
      </p:sp>
      <p:pic>
        <p:nvPicPr>
          <p:cNvPr id="4" name="Screenshot 2023-01-30 at 12.24.42 PM.png" descr="Screenshot 2023-01-30 at 12.24.42 PM.png">
            <a:extLst>
              <a:ext uri="{FF2B5EF4-FFF2-40B4-BE49-F238E27FC236}">
                <a16:creationId xmlns:a16="http://schemas.microsoft.com/office/drawing/2014/main" id="{896199BE-95E8-DC0B-2DC9-15703E21CF32}"/>
              </a:ext>
            </a:extLst>
          </p:cNvPr>
          <p:cNvPicPr>
            <a:picLocks noChangeAspect="1"/>
          </p:cNvPicPr>
          <p:nvPr/>
        </p:nvPicPr>
        <p:blipFill>
          <a:blip r:embed="rId2"/>
          <a:stretch>
            <a:fillRect/>
          </a:stretch>
        </p:blipFill>
        <p:spPr>
          <a:xfrm>
            <a:off x="912845" y="1887117"/>
            <a:ext cx="5267410" cy="4171664"/>
          </a:xfrm>
          <a:prstGeom prst="rect">
            <a:avLst/>
          </a:prstGeom>
          <a:ln w="12700">
            <a:miter lim="400000"/>
          </a:ln>
        </p:spPr>
      </p:pic>
    </p:spTree>
    <p:extLst>
      <p:ext uri="{BB962C8B-B14F-4D97-AF65-F5344CB8AC3E}">
        <p14:creationId xmlns:p14="http://schemas.microsoft.com/office/powerpoint/2010/main" val="2447235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What makes a good objective?"/>
          <p:cNvSpPr txBox="1">
            <a:spLocks noGrp="1"/>
          </p:cNvSpPr>
          <p:nvPr>
            <p:ph type="title"/>
          </p:nvPr>
        </p:nvSpPr>
        <p:spPr>
          <a:xfrm>
            <a:off x="603250" y="376387"/>
            <a:ext cx="10985500" cy="717551"/>
          </a:xfrm>
          <a:prstGeom prst="rect">
            <a:avLst/>
          </a:prstGeom>
        </p:spPr>
        <p:txBody>
          <a:bodyPr/>
          <a:lstStyle/>
          <a:p>
            <a:r>
              <a:t>What makes a good objective? </a:t>
            </a:r>
          </a:p>
        </p:txBody>
      </p:sp>
      <p:sp>
        <p:nvSpPr>
          <p:cNvPr id="224" name="Specific: should be clear, well defined and unambiguous. Each objective should be focussed on one key outcome.…"/>
          <p:cNvSpPr txBox="1">
            <a:spLocks noGrp="1"/>
          </p:cNvSpPr>
          <p:nvPr>
            <p:ph type="body" idx="1"/>
          </p:nvPr>
        </p:nvSpPr>
        <p:spPr>
          <a:prstGeom prst="rect">
            <a:avLst/>
          </a:prstGeom>
        </p:spPr>
        <p:txBody>
          <a:bodyPr>
            <a:normAutofit fontScale="55000" lnSpcReduction="20000"/>
          </a:bodyPr>
          <a:lstStyle/>
          <a:p>
            <a:pPr defTabSz="247650">
              <a:spcBef>
                <a:spcPts val="500"/>
              </a:spcBef>
              <a:defRPr sz="3300" spc="-33"/>
            </a:pPr>
            <a:r>
              <a:rPr b="1" i="1"/>
              <a:t>Specific</a:t>
            </a:r>
            <a:r>
              <a:t>: should be clear, well defined and unambiguous. Each objective should be focussed on one key outcome. </a:t>
            </a:r>
          </a:p>
          <a:p>
            <a:pPr defTabSz="247650">
              <a:spcBef>
                <a:spcPts val="500"/>
              </a:spcBef>
              <a:defRPr sz="3300" spc="-33"/>
            </a:pPr>
            <a:endParaRPr/>
          </a:p>
          <a:p>
            <a:pPr defTabSz="247650">
              <a:spcBef>
                <a:spcPts val="500"/>
              </a:spcBef>
              <a:defRPr sz="3300" spc="-33"/>
            </a:pPr>
            <a:r>
              <a:rPr b="1" i="1"/>
              <a:t>Measurable</a:t>
            </a:r>
            <a:r>
              <a:t>: should be measurable so that you can demonstrate it has been achieved. If an objective is not measurable, it is not possible to know whether you are on track and have achieved the objective at project completion.</a:t>
            </a:r>
          </a:p>
          <a:p>
            <a:pPr defTabSz="247650">
              <a:spcBef>
                <a:spcPts val="500"/>
              </a:spcBef>
              <a:defRPr sz="3300" spc="-33"/>
            </a:pPr>
            <a:endParaRPr/>
          </a:p>
          <a:p>
            <a:pPr defTabSz="247650">
              <a:spcBef>
                <a:spcPts val="500"/>
              </a:spcBef>
              <a:defRPr sz="3300" spc="-33"/>
            </a:pPr>
            <a:r>
              <a:rPr b="1" i="1"/>
              <a:t>Attainable</a:t>
            </a:r>
            <a:r>
              <a:t>: should be realistic and achievable. Agreement and commitment from relevant stakeholders is a must to ensure objectives can be reached.</a:t>
            </a:r>
          </a:p>
          <a:p>
            <a:pPr defTabSz="247650">
              <a:spcBef>
                <a:spcPts val="500"/>
              </a:spcBef>
              <a:defRPr sz="3300" spc="-33"/>
            </a:pPr>
            <a:endParaRPr/>
          </a:p>
          <a:p>
            <a:pPr defTabSz="247650">
              <a:spcBef>
                <a:spcPts val="500"/>
              </a:spcBef>
              <a:defRPr sz="3300" b="1" spc="-33"/>
            </a:pPr>
            <a:r>
              <a:rPr i="1"/>
              <a:t>Resourced</a:t>
            </a:r>
            <a:r>
              <a:t>: </a:t>
            </a:r>
            <a:r>
              <a:rPr b="0"/>
              <a:t>should be suitably resourced. Resources include access to individuals with relevant skills and knowledge as well as the necessary tools.</a:t>
            </a:r>
          </a:p>
          <a:p>
            <a:pPr defTabSz="247650">
              <a:spcBef>
                <a:spcPts val="500"/>
              </a:spcBef>
              <a:defRPr sz="3300" b="1" spc="-33"/>
            </a:pPr>
            <a:endParaRPr b="0"/>
          </a:p>
          <a:p>
            <a:pPr defTabSz="247650">
              <a:spcBef>
                <a:spcPts val="500"/>
              </a:spcBef>
              <a:defRPr sz="3300" b="1" spc="-33"/>
            </a:pPr>
            <a:r>
              <a:rPr i="1"/>
              <a:t>Time bound</a:t>
            </a:r>
            <a:r>
              <a:t>: </a:t>
            </a:r>
            <a:r>
              <a:rPr b="0"/>
              <a:t>should be achieved within a certain timeframe. This ensures commitment to a deadline so you know where you want to get to and by when.</a:t>
            </a:r>
          </a:p>
        </p:txBody>
      </p:sp>
      <p:sp>
        <p:nvSpPr>
          <p:cNvPr id="225" name="SMART"/>
          <p:cNvSpPr txBox="1"/>
          <p:nvPr/>
        </p:nvSpPr>
        <p:spPr>
          <a:xfrm>
            <a:off x="603250" y="1186481"/>
            <a:ext cx="10985500" cy="4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rmAutofit fontScale="92500" lnSpcReduction="10000"/>
          </a:bodyPr>
          <a:lstStyle/>
          <a:p>
            <a:pPr defTabSz="412750">
              <a:defRPr sz="5500" b="1"/>
            </a:pPr>
            <a:r>
              <a:rPr sz="2750" i="1"/>
              <a:t>SMART</a:t>
            </a:r>
            <a:r>
              <a:rPr sz="2750"/>
              <a:t> </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Work breakdown from objectives…"/>
          <p:cNvSpPr txBox="1">
            <a:spLocks noGrp="1"/>
          </p:cNvSpPr>
          <p:nvPr>
            <p:ph type="title"/>
          </p:nvPr>
        </p:nvSpPr>
        <p:spPr>
          <a:xfrm>
            <a:off x="357389" y="294706"/>
            <a:ext cx="10985501" cy="717551"/>
          </a:xfrm>
          <a:prstGeom prst="rect">
            <a:avLst/>
          </a:prstGeom>
        </p:spPr>
        <p:txBody>
          <a:bodyPr/>
          <a:lstStyle/>
          <a:p>
            <a:r>
              <a:t>Work breakdown from objectives…</a:t>
            </a:r>
          </a:p>
        </p:txBody>
      </p:sp>
      <p:pic>
        <p:nvPicPr>
          <p:cNvPr id="228" name="Screenshot 2023-01-30 at 12.26.17 PM.png" descr="Screenshot 2023-01-30 at 12.26.17 PM.png"/>
          <p:cNvPicPr>
            <a:picLocks noChangeAspect="1"/>
          </p:cNvPicPr>
          <p:nvPr/>
        </p:nvPicPr>
        <p:blipFill>
          <a:blip r:embed="rId2"/>
          <a:stretch>
            <a:fillRect/>
          </a:stretch>
        </p:blipFill>
        <p:spPr>
          <a:xfrm>
            <a:off x="2759330" y="1231213"/>
            <a:ext cx="6181618" cy="5272769"/>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7408B-B3B1-B2B1-EEB7-CDB89796AE57}"/>
              </a:ext>
            </a:extLst>
          </p:cNvPr>
          <p:cNvSpPr>
            <a:spLocks noGrp="1"/>
          </p:cNvSpPr>
          <p:nvPr>
            <p:ph type="title"/>
          </p:nvPr>
        </p:nvSpPr>
        <p:spPr/>
        <p:txBody>
          <a:bodyPr/>
          <a:lstStyle/>
          <a:p>
            <a:r>
              <a:rPr lang="en-US" dirty="0"/>
              <a:t>6. PM’s </a:t>
            </a:r>
          </a:p>
        </p:txBody>
      </p:sp>
      <p:sp>
        <p:nvSpPr>
          <p:cNvPr id="3" name="Content Placeholder 2">
            <a:extLst>
              <a:ext uri="{FF2B5EF4-FFF2-40B4-BE49-F238E27FC236}">
                <a16:creationId xmlns:a16="http://schemas.microsoft.com/office/drawing/2014/main" id="{11DC8756-E582-5A8A-9C13-76105F70FB17}"/>
              </a:ext>
            </a:extLst>
          </p:cNvPr>
          <p:cNvSpPr>
            <a:spLocks noGrp="1"/>
          </p:cNvSpPr>
          <p:nvPr>
            <p:ph idx="1"/>
          </p:nvPr>
        </p:nvSpPr>
        <p:spPr/>
        <p:txBody>
          <a:bodyPr>
            <a:normAutofit fontScale="92500"/>
          </a:bodyPr>
          <a:lstStyle/>
          <a:p>
            <a:r>
              <a:rPr lang="en-US" dirty="0"/>
              <a:t>Effective PM is a critical component of successful Healthcare IT initiatives</a:t>
            </a:r>
          </a:p>
          <a:p>
            <a:r>
              <a:rPr lang="en-US" dirty="0"/>
              <a:t>Purpose is to apply accepted practices to realize the project’s objectives</a:t>
            </a:r>
          </a:p>
          <a:p>
            <a:r>
              <a:rPr lang="en-US" dirty="0"/>
              <a:t>Recognized standard for PM is the Project Management Body of Knowledge (PMBOK) established by the Project Management Institute (PMI)</a:t>
            </a:r>
          </a:p>
          <a:p>
            <a:r>
              <a:rPr lang="en-US" dirty="0"/>
              <a:t>PMBOK is certified by the American National Standards Institute (ANSI/PMI 99-001-2008)</a:t>
            </a:r>
          </a:p>
          <a:p>
            <a:r>
              <a:rPr lang="en-US" dirty="0"/>
              <a:t>Many healthcare organizations have a Project Management Office (PMO) to manage their internal initiatives</a:t>
            </a:r>
          </a:p>
          <a:p>
            <a:endParaRPr lang="en-US" dirty="0"/>
          </a:p>
        </p:txBody>
      </p:sp>
    </p:spTree>
    <p:extLst>
      <p:ext uri="{BB962C8B-B14F-4D97-AF65-F5344CB8AC3E}">
        <p14:creationId xmlns:p14="http://schemas.microsoft.com/office/powerpoint/2010/main" val="2963096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7408B-B3B1-B2B1-EEB7-CDB89796AE57}"/>
              </a:ext>
            </a:extLst>
          </p:cNvPr>
          <p:cNvSpPr>
            <a:spLocks noGrp="1"/>
          </p:cNvSpPr>
          <p:nvPr>
            <p:ph type="title"/>
          </p:nvPr>
        </p:nvSpPr>
        <p:spPr/>
        <p:txBody>
          <a:bodyPr/>
          <a:lstStyle/>
          <a:p>
            <a:r>
              <a:rPr lang="en-US" dirty="0"/>
              <a:t>6. PM’s </a:t>
            </a:r>
          </a:p>
        </p:txBody>
      </p:sp>
      <p:sp>
        <p:nvSpPr>
          <p:cNvPr id="3" name="Content Placeholder 2">
            <a:extLst>
              <a:ext uri="{FF2B5EF4-FFF2-40B4-BE49-F238E27FC236}">
                <a16:creationId xmlns:a16="http://schemas.microsoft.com/office/drawing/2014/main" id="{11DC8756-E582-5A8A-9C13-76105F70FB17}"/>
              </a:ext>
            </a:extLst>
          </p:cNvPr>
          <p:cNvSpPr>
            <a:spLocks noGrp="1"/>
          </p:cNvSpPr>
          <p:nvPr>
            <p:ph idx="1"/>
          </p:nvPr>
        </p:nvSpPr>
        <p:spPr/>
        <p:txBody>
          <a:bodyPr>
            <a:normAutofit/>
          </a:bodyPr>
          <a:lstStyle/>
          <a:p>
            <a:r>
              <a:rPr lang="en-US" dirty="0"/>
              <a:t>PMBOK defines generally accepted good practice in PM and defines the 5 stages of all projects:</a:t>
            </a:r>
          </a:p>
          <a:p>
            <a:pPr lvl="1"/>
            <a:r>
              <a:rPr lang="en-US" dirty="0"/>
              <a:t>1. </a:t>
            </a:r>
            <a:r>
              <a:rPr lang="en-US" b="1" dirty="0"/>
              <a:t>Initiating</a:t>
            </a:r>
            <a:r>
              <a:rPr lang="en-US" dirty="0"/>
              <a:t>: defines and authorizes the project scope</a:t>
            </a:r>
          </a:p>
          <a:p>
            <a:pPr lvl="1"/>
            <a:r>
              <a:rPr lang="en-US" dirty="0"/>
              <a:t>2. </a:t>
            </a:r>
            <a:r>
              <a:rPr lang="en-US" b="1" dirty="0"/>
              <a:t>Planning</a:t>
            </a:r>
            <a:r>
              <a:rPr lang="en-US" dirty="0"/>
              <a:t>: refines the objectives and plans the activities, resources an schedule</a:t>
            </a:r>
          </a:p>
          <a:p>
            <a:pPr lvl="1"/>
            <a:r>
              <a:rPr lang="en-US" dirty="0"/>
              <a:t>3. </a:t>
            </a:r>
            <a:r>
              <a:rPr lang="en-US" b="1" dirty="0"/>
              <a:t>Executing</a:t>
            </a:r>
            <a:r>
              <a:rPr lang="en-US" dirty="0"/>
              <a:t>: performs the activities of implementing the project</a:t>
            </a:r>
          </a:p>
          <a:p>
            <a:pPr lvl="1"/>
            <a:r>
              <a:rPr lang="en-US" dirty="0"/>
              <a:t>4. </a:t>
            </a:r>
            <a:r>
              <a:rPr lang="en-US" b="1" dirty="0"/>
              <a:t>Monitoring</a:t>
            </a:r>
            <a:r>
              <a:rPr lang="en-US" dirty="0"/>
              <a:t>/controlling: determines of the project is keeping on schedule and budget and determines corrective action</a:t>
            </a:r>
          </a:p>
          <a:p>
            <a:pPr lvl="1"/>
            <a:r>
              <a:rPr lang="en-US" dirty="0"/>
              <a:t>5. </a:t>
            </a:r>
            <a:r>
              <a:rPr lang="en-US" b="1" dirty="0"/>
              <a:t>Closing</a:t>
            </a:r>
            <a:r>
              <a:rPr lang="en-US" dirty="0"/>
              <a:t>: terminates the project and ensures hand-offs are make</a:t>
            </a:r>
          </a:p>
          <a:p>
            <a:endParaRPr lang="en-US" dirty="0"/>
          </a:p>
        </p:txBody>
      </p:sp>
    </p:spTree>
    <p:extLst>
      <p:ext uri="{BB962C8B-B14F-4D97-AF65-F5344CB8AC3E}">
        <p14:creationId xmlns:p14="http://schemas.microsoft.com/office/powerpoint/2010/main" val="2656859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GANNT charts"/>
          <p:cNvSpPr txBox="1">
            <a:spLocks noGrp="1"/>
          </p:cNvSpPr>
          <p:nvPr>
            <p:ph type="title"/>
          </p:nvPr>
        </p:nvSpPr>
        <p:spPr>
          <a:xfrm>
            <a:off x="526474" y="210947"/>
            <a:ext cx="10985501" cy="717475"/>
          </a:xfrm>
          <a:prstGeom prst="rect">
            <a:avLst/>
          </a:prstGeom>
        </p:spPr>
        <p:txBody>
          <a:bodyPr/>
          <a:lstStyle/>
          <a:p>
            <a:r>
              <a:t>GANNT charts</a:t>
            </a:r>
          </a:p>
        </p:txBody>
      </p:sp>
      <p:sp>
        <p:nvSpPr>
          <p:cNvPr id="400" name="Seeing it all"/>
          <p:cNvSpPr txBox="1">
            <a:spLocks noGrp="1"/>
          </p:cNvSpPr>
          <p:nvPr>
            <p:ph type="body" idx="13"/>
          </p:nvPr>
        </p:nvSpPr>
        <p:spPr>
          <a:xfrm>
            <a:off x="526474" y="857442"/>
            <a:ext cx="10985501"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r>
              <a:t>Seeing it all </a:t>
            </a:r>
          </a:p>
        </p:txBody>
      </p:sp>
      <p:sp>
        <p:nvSpPr>
          <p:cNvPr id="401" name="Henry Gantt in the 1910s as a visual tool to help track the progress of a project.…"/>
          <p:cNvSpPr txBox="1"/>
          <p:nvPr/>
        </p:nvSpPr>
        <p:spPr>
          <a:xfrm>
            <a:off x="617689" y="1797784"/>
            <a:ext cx="10647211" cy="44832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defRPr sz="4200"/>
            </a:pPr>
            <a:r>
              <a:rPr sz="2400" dirty="0"/>
              <a:t>Henry Gantt in the 1910s as a visual tool to help track the progress of a project.  </a:t>
            </a:r>
          </a:p>
          <a:p>
            <a:pPr>
              <a:defRPr sz="4200"/>
            </a:pPr>
            <a:endParaRPr lang="en-US" sz="2400" dirty="0"/>
          </a:p>
          <a:p>
            <a:pPr>
              <a:defRPr sz="4200"/>
            </a:pPr>
            <a:r>
              <a:rPr sz="2400" dirty="0"/>
              <a:t>Help project managers to understand the tasks involved in a project, the duration of each task, and the dependencies between tasks. </a:t>
            </a:r>
          </a:p>
          <a:p>
            <a:pPr>
              <a:defRPr sz="4200"/>
            </a:pPr>
            <a:endParaRPr lang="en-US" sz="2400" dirty="0"/>
          </a:p>
          <a:p>
            <a:pPr>
              <a:defRPr sz="4200"/>
            </a:pPr>
            <a:r>
              <a:rPr sz="2400" dirty="0"/>
              <a:t>Provides a clear overview of the project timeline, making it easier to identify any delays or roadblocks that may arise </a:t>
            </a:r>
          </a:p>
          <a:p>
            <a:pPr>
              <a:defRPr sz="4200"/>
            </a:pPr>
            <a:endParaRPr lang="en-US" sz="2400" dirty="0"/>
          </a:p>
          <a:p>
            <a:pPr>
              <a:defRPr sz="4200"/>
            </a:pPr>
            <a:r>
              <a:rPr sz="2400" dirty="0"/>
              <a:t>Are very useful in complex projects with multiple tasks and dependencies, as they provide a visual representation of the entire project, making it easier to communicate with stakeholders and keep everyone on the same page</a:t>
            </a:r>
          </a:p>
          <a:p>
            <a:pPr>
              <a:defRPr sz="4200"/>
            </a:pPr>
            <a:endParaRPr sz="2400"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4412629F-5476-9252-F3E8-C87D5310C9FB}"/>
              </a:ext>
            </a:extLst>
          </p:cNvPr>
          <p:cNvPicPr>
            <a:picLocks noGrp="1" noChangeAspect="1"/>
          </p:cNvPicPr>
          <p:nvPr>
            <p:ph idx="1"/>
          </p:nvPr>
        </p:nvPicPr>
        <p:blipFill>
          <a:blip r:embed="rId2"/>
          <a:stretch>
            <a:fillRect/>
          </a:stretch>
        </p:blipFill>
        <p:spPr>
          <a:xfrm>
            <a:off x="2245922" y="430156"/>
            <a:ext cx="7217555" cy="5997688"/>
          </a:xfrm>
          <a:ln w="28575">
            <a:solidFill>
              <a:schemeClr val="tx1"/>
            </a:solidFill>
          </a:ln>
        </p:spPr>
      </p:pic>
    </p:spTree>
    <p:extLst>
      <p:ext uri="{BB962C8B-B14F-4D97-AF65-F5344CB8AC3E}">
        <p14:creationId xmlns:p14="http://schemas.microsoft.com/office/powerpoint/2010/main" val="28996597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https://www.mosaicprojects.com.au/PDF_Papers/P158_Henry_L_Gantt.pdf"/>
          <p:cNvSpPr txBox="1"/>
          <p:nvPr/>
        </p:nvSpPr>
        <p:spPr>
          <a:xfrm>
            <a:off x="862237" y="6438040"/>
            <a:ext cx="360675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https://www.mosaicprojects.com.au/PDF_Papers/P158_Henry_L_Gantt.pdf</a:t>
            </a:r>
          </a:p>
        </p:txBody>
      </p:sp>
      <p:pic>
        <p:nvPicPr>
          <p:cNvPr id="404" name="Screenshot 2023-01-31 at 7.47.19 AM.png" descr="Screenshot 2023-01-31 at 7.47.19 AM.png"/>
          <p:cNvPicPr>
            <a:picLocks noChangeAspect="1"/>
          </p:cNvPicPr>
          <p:nvPr/>
        </p:nvPicPr>
        <p:blipFill>
          <a:blip r:embed="rId2"/>
          <a:stretch>
            <a:fillRect/>
          </a:stretch>
        </p:blipFill>
        <p:spPr>
          <a:xfrm>
            <a:off x="52094" y="31116"/>
            <a:ext cx="6367968" cy="4676691"/>
          </a:xfrm>
          <a:prstGeom prst="rect">
            <a:avLst/>
          </a:prstGeom>
          <a:ln w="25400">
            <a:solidFill>
              <a:srgbClr val="000000"/>
            </a:solidFill>
            <a:miter lim="400000"/>
          </a:ln>
        </p:spPr>
      </p:pic>
      <p:pic>
        <p:nvPicPr>
          <p:cNvPr id="405" name="Screenshot 2023-01-31 at 7.47.43 AM.png" descr="Screenshot 2023-01-31 at 7.47.43 AM.png"/>
          <p:cNvPicPr>
            <a:picLocks noChangeAspect="1"/>
          </p:cNvPicPr>
          <p:nvPr/>
        </p:nvPicPr>
        <p:blipFill>
          <a:blip r:embed="rId3"/>
          <a:stretch>
            <a:fillRect/>
          </a:stretch>
        </p:blipFill>
        <p:spPr>
          <a:xfrm>
            <a:off x="5713286" y="2001809"/>
            <a:ext cx="6064251" cy="4051301"/>
          </a:xfrm>
          <a:prstGeom prst="rect">
            <a:avLst/>
          </a:prstGeom>
          <a:ln w="25400">
            <a:solidFill>
              <a:srgbClr val="000000"/>
            </a:solidFill>
            <a:miter lim="400000"/>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 name="Image" descr="Image"/>
          <p:cNvPicPr>
            <a:picLocks noChangeAspect="1"/>
          </p:cNvPicPr>
          <p:nvPr/>
        </p:nvPicPr>
        <p:blipFill>
          <a:blip r:embed="rId2"/>
          <a:stretch>
            <a:fillRect/>
          </a:stretch>
        </p:blipFill>
        <p:spPr>
          <a:xfrm>
            <a:off x="3131650" y="224932"/>
            <a:ext cx="8783654" cy="4070012"/>
          </a:xfrm>
          <a:prstGeom prst="rect">
            <a:avLst/>
          </a:prstGeom>
          <a:ln w="25400">
            <a:solidFill>
              <a:srgbClr val="000000"/>
            </a:solidFill>
            <a:miter lim="400000"/>
          </a:ln>
        </p:spPr>
      </p:pic>
      <p:pic>
        <p:nvPicPr>
          <p:cNvPr id="408" name="Image" descr="Image"/>
          <p:cNvPicPr>
            <a:picLocks noChangeAspect="1"/>
          </p:cNvPicPr>
          <p:nvPr/>
        </p:nvPicPr>
        <p:blipFill>
          <a:blip r:embed="rId3"/>
          <a:stretch>
            <a:fillRect/>
          </a:stretch>
        </p:blipFill>
        <p:spPr>
          <a:xfrm>
            <a:off x="164520" y="3242079"/>
            <a:ext cx="9272869" cy="3458884"/>
          </a:xfrm>
          <a:prstGeom prst="rect">
            <a:avLst/>
          </a:prstGeom>
          <a:ln w="25400">
            <a:solidFill>
              <a:srgbClr val="000000"/>
            </a:solidFill>
            <a:miter lim="400000"/>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 name="Image" descr="Image"/>
          <p:cNvPicPr>
            <a:picLocks noChangeAspect="1"/>
          </p:cNvPicPr>
          <p:nvPr/>
        </p:nvPicPr>
        <p:blipFill>
          <a:blip r:embed="rId2"/>
          <a:stretch>
            <a:fillRect/>
          </a:stretch>
        </p:blipFill>
        <p:spPr>
          <a:xfrm>
            <a:off x="651341" y="1252350"/>
            <a:ext cx="10889319" cy="4896770"/>
          </a:xfrm>
          <a:prstGeom prst="rect">
            <a:avLst/>
          </a:prstGeom>
          <a:ln w="12700">
            <a:miter lim="400000"/>
          </a:ln>
        </p:spPr>
      </p:pic>
      <p:sp>
        <p:nvSpPr>
          <p:cNvPr id="411" name="The example below shows some basic steps in EHR selection mapped for a period of time."/>
          <p:cNvSpPr txBox="1"/>
          <p:nvPr/>
        </p:nvSpPr>
        <p:spPr>
          <a:xfrm>
            <a:off x="2234403" y="707517"/>
            <a:ext cx="8325997"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457200">
              <a:lnSpc>
                <a:spcPct val="100000"/>
              </a:lnSpc>
              <a:spcBef>
                <a:spcPts val="0"/>
              </a:spcBef>
              <a:defRPr sz="3000" b="1">
                <a:solidFill>
                  <a:srgbClr val="333333"/>
                </a:solidFill>
                <a:latin typeface="Helvetica"/>
                <a:ea typeface="Helvetica"/>
                <a:cs typeface="Helvetica"/>
                <a:sym typeface="Helvetica"/>
              </a:defRPr>
            </a:lvl1pPr>
          </a:lstStyle>
          <a:p>
            <a:r>
              <a:rPr sz="1500"/>
              <a:t>The example below shows some basic steps in EHR selection mapped for a period of time.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3" name="Image" descr="Image"/>
          <p:cNvPicPr>
            <a:picLocks noChangeAspect="1"/>
          </p:cNvPicPr>
          <p:nvPr/>
        </p:nvPicPr>
        <p:blipFill>
          <a:blip r:embed="rId2"/>
          <a:stretch>
            <a:fillRect/>
          </a:stretch>
        </p:blipFill>
        <p:spPr>
          <a:xfrm>
            <a:off x="2747542" y="542365"/>
            <a:ext cx="6526633" cy="4826746"/>
          </a:xfrm>
          <a:prstGeom prst="rect">
            <a:avLst/>
          </a:prstGeom>
          <a:ln w="25400">
            <a:solidFill>
              <a:srgbClr val="000000"/>
            </a:solidFill>
            <a:miter lim="400000"/>
          </a:ln>
        </p:spPr>
      </p:pic>
      <p:sp>
        <p:nvSpPr>
          <p:cNvPr id="414" name="https://templates.office.com/en-us/simple-gantt-chart-tm16400962"/>
          <p:cNvSpPr txBox="1"/>
          <p:nvPr/>
        </p:nvSpPr>
        <p:spPr>
          <a:xfrm>
            <a:off x="1811348" y="5951501"/>
            <a:ext cx="326050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https://templates.office.com/en-us/simple-gantt-chart-tm16400962</a:t>
            </a:r>
          </a:p>
        </p:txBody>
      </p:sp>
      <p:sp>
        <p:nvSpPr>
          <p:cNvPr id="415" name="https://www.microsoft365.com/launch/Excel?ms.url=templates.Excel.new&amp;templateId=TM16400962&amp;omkt=en-us"/>
          <p:cNvSpPr txBox="1"/>
          <p:nvPr/>
        </p:nvSpPr>
        <p:spPr>
          <a:xfrm>
            <a:off x="347575" y="6325492"/>
            <a:ext cx="11580138" cy="3052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300" b="1"/>
            </a:lvl1pPr>
          </a:lstStyle>
          <a:p>
            <a:r>
              <a:rPr sz="1650"/>
              <a:t>https://www.microsoft365.com/launch/Excel?ms.url=templates.Excel.new&amp;templateId=TM16400962&amp;omkt=en-us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3D5A8-41A5-739C-145D-78D275E8FDEA}"/>
              </a:ext>
            </a:extLst>
          </p:cNvPr>
          <p:cNvSpPr>
            <a:spLocks noGrp="1"/>
          </p:cNvSpPr>
          <p:nvPr>
            <p:ph type="ctrTitle"/>
          </p:nvPr>
        </p:nvSpPr>
        <p:spPr/>
        <p:txBody>
          <a:bodyPr/>
          <a:lstStyle/>
          <a:p>
            <a:r>
              <a:rPr lang="en-US" dirty="0"/>
              <a:t>Phase 3: Design (PLANNING) </a:t>
            </a:r>
          </a:p>
        </p:txBody>
      </p:sp>
    </p:spTree>
    <p:extLst>
      <p:ext uri="{BB962C8B-B14F-4D97-AF65-F5344CB8AC3E}">
        <p14:creationId xmlns:p14="http://schemas.microsoft.com/office/powerpoint/2010/main" val="3927777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D6E4-77CA-25BC-3EA0-C61E8D3A6688}"/>
              </a:ext>
            </a:extLst>
          </p:cNvPr>
          <p:cNvSpPr>
            <a:spLocks noGrp="1"/>
          </p:cNvSpPr>
          <p:nvPr>
            <p:ph type="title"/>
          </p:nvPr>
        </p:nvSpPr>
        <p:spPr/>
        <p:txBody>
          <a:bodyPr/>
          <a:lstStyle/>
          <a:p>
            <a:r>
              <a:rPr lang="en-US" b="1" dirty="0"/>
              <a:t>Phase 3: Design</a:t>
            </a:r>
            <a:r>
              <a:rPr lang="en-US" dirty="0"/>
              <a:t>: </a:t>
            </a:r>
          </a:p>
        </p:txBody>
      </p:sp>
      <p:sp>
        <p:nvSpPr>
          <p:cNvPr id="3" name="Content Placeholder 2">
            <a:extLst>
              <a:ext uri="{FF2B5EF4-FFF2-40B4-BE49-F238E27FC236}">
                <a16:creationId xmlns:a16="http://schemas.microsoft.com/office/drawing/2014/main" id="{CFBACF46-D948-2D66-A9F5-E9BAD2EFF236}"/>
              </a:ext>
            </a:extLst>
          </p:cNvPr>
          <p:cNvSpPr>
            <a:spLocks noGrp="1"/>
          </p:cNvSpPr>
          <p:nvPr>
            <p:ph idx="1"/>
          </p:nvPr>
        </p:nvSpPr>
        <p:spPr/>
        <p:txBody>
          <a:bodyPr>
            <a:normAutofit/>
          </a:bodyPr>
          <a:lstStyle/>
          <a:p>
            <a:pPr marL="0" indent="0">
              <a:buNone/>
            </a:pPr>
            <a:r>
              <a:rPr lang="en-US" dirty="0">
                <a:effectLst/>
                <a:latin typeface="Arial" panose="020B0604020202020204" pitchFamily="34" charset="0"/>
              </a:rPr>
              <a:t>Process of defining the architecture, components, modules, interfaces, and data for a system to satisfy specified user requirements</a:t>
            </a:r>
          </a:p>
          <a:p>
            <a:pPr marL="0" indent="0">
              <a:buNone/>
            </a:pPr>
            <a:endParaRPr lang="en-US" dirty="0">
              <a:effectLst/>
              <a:latin typeface="Arial" panose="020B0604020202020204" pitchFamily="34" charset="0"/>
            </a:endParaRPr>
          </a:p>
          <a:p>
            <a:pPr marL="457200" lvl="1" indent="0">
              <a:buNone/>
            </a:pPr>
            <a:endParaRPr lang="en-US" dirty="0">
              <a:effectLst/>
              <a:latin typeface="Arial" panose="020B0604020202020204" pitchFamily="34" charset="0"/>
            </a:endParaRPr>
          </a:p>
          <a:p>
            <a:endParaRPr lang="en-US" dirty="0">
              <a:effectLst/>
              <a:latin typeface="Arial" panose="020B0604020202020204" pitchFamily="34" charset="0"/>
            </a:endParaRPr>
          </a:p>
          <a:p>
            <a:endParaRPr lang="en-US" dirty="0"/>
          </a:p>
        </p:txBody>
      </p:sp>
    </p:spTree>
    <p:extLst>
      <p:ext uri="{BB962C8B-B14F-4D97-AF65-F5344CB8AC3E}">
        <p14:creationId xmlns:p14="http://schemas.microsoft.com/office/powerpoint/2010/main" val="436649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D6E4-77CA-25BC-3EA0-C61E8D3A6688}"/>
              </a:ext>
            </a:extLst>
          </p:cNvPr>
          <p:cNvSpPr>
            <a:spLocks noGrp="1"/>
          </p:cNvSpPr>
          <p:nvPr>
            <p:ph type="title"/>
          </p:nvPr>
        </p:nvSpPr>
        <p:spPr/>
        <p:txBody>
          <a:bodyPr/>
          <a:lstStyle/>
          <a:p>
            <a:r>
              <a:rPr lang="en-US" b="1" dirty="0"/>
              <a:t>Design</a:t>
            </a:r>
            <a:r>
              <a:rPr lang="en-US" dirty="0"/>
              <a:t>: Goals  </a:t>
            </a:r>
          </a:p>
        </p:txBody>
      </p:sp>
      <p:sp>
        <p:nvSpPr>
          <p:cNvPr id="3" name="Content Placeholder 2">
            <a:extLst>
              <a:ext uri="{FF2B5EF4-FFF2-40B4-BE49-F238E27FC236}">
                <a16:creationId xmlns:a16="http://schemas.microsoft.com/office/drawing/2014/main" id="{CFBACF46-D948-2D66-A9F5-E9BAD2EFF236}"/>
              </a:ext>
            </a:extLst>
          </p:cNvPr>
          <p:cNvSpPr>
            <a:spLocks noGrp="1"/>
          </p:cNvSpPr>
          <p:nvPr>
            <p:ph idx="1"/>
          </p:nvPr>
        </p:nvSpPr>
        <p:spPr>
          <a:xfrm>
            <a:off x="981075" y="1539875"/>
            <a:ext cx="10515600" cy="4351338"/>
          </a:xfrm>
        </p:spPr>
        <p:txBody>
          <a:bodyPr>
            <a:normAutofit/>
          </a:bodyPr>
          <a:lstStyle/>
          <a:p>
            <a:pPr marL="0" indent="0">
              <a:buNone/>
            </a:pPr>
            <a:endParaRPr lang="en-US" dirty="0"/>
          </a:p>
          <a:p>
            <a:r>
              <a:rPr lang="en-US" dirty="0"/>
              <a:t>Create accurate </a:t>
            </a:r>
            <a:r>
              <a:rPr lang="en-US" b="1" dirty="0"/>
              <a:t>technical</a:t>
            </a:r>
            <a:r>
              <a:rPr lang="en-US" dirty="0"/>
              <a:t> specifications</a:t>
            </a:r>
          </a:p>
          <a:p>
            <a:r>
              <a:rPr lang="en-US" dirty="0"/>
              <a:t>Choose between “</a:t>
            </a:r>
            <a:r>
              <a:rPr lang="en-US" b="1" dirty="0"/>
              <a:t>build-or-buy</a:t>
            </a:r>
            <a:r>
              <a:rPr lang="en-US" dirty="0"/>
              <a:t>” development approaches</a:t>
            </a:r>
          </a:p>
          <a:p>
            <a:r>
              <a:rPr lang="en-US" dirty="0"/>
              <a:t>Insure the design supports the business needs</a:t>
            </a:r>
          </a:p>
          <a:p>
            <a:r>
              <a:rPr lang="en-US" dirty="0"/>
              <a:t>Minimize compatibility and compliance issues</a:t>
            </a:r>
          </a:p>
          <a:p>
            <a:r>
              <a:rPr lang="en-US" dirty="0"/>
              <a:t>Develop the RFI/RFP</a:t>
            </a:r>
          </a:p>
          <a:p>
            <a:r>
              <a:rPr lang="en-US" dirty="0"/>
              <a:t>Identify dependent sub-systems</a:t>
            </a:r>
          </a:p>
          <a:p>
            <a:r>
              <a:rPr lang="en-US" dirty="0"/>
              <a:t>Ensure user acceptance</a:t>
            </a:r>
          </a:p>
          <a:p>
            <a:endParaRPr lang="en-US" dirty="0"/>
          </a:p>
        </p:txBody>
      </p:sp>
    </p:spTree>
    <p:extLst>
      <p:ext uri="{BB962C8B-B14F-4D97-AF65-F5344CB8AC3E}">
        <p14:creationId xmlns:p14="http://schemas.microsoft.com/office/powerpoint/2010/main" val="2286980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uild vs Buy: Decision Time">
            <a:extLst>
              <a:ext uri="{FF2B5EF4-FFF2-40B4-BE49-F238E27FC236}">
                <a16:creationId xmlns:a16="http://schemas.microsoft.com/office/drawing/2014/main" id="{C394263F-3C89-7323-3594-6AE0A44871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74" r="2695" b="3519"/>
          <a:stretch/>
        </p:blipFill>
        <p:spPr bwMode="auto">
          <a:xfrm>
            <a:off x="482601" y="431800"/>
            <a:ext cx="10604500" cy="599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211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rchitectural Principles: Build vs. Buy | AKF Partners">
            <a:extLst>
              <a:ext uri="{FF2B5EF4-FFF2-40B4-BE49-F238E27FC236}">
                <a16:creationId xmlns:a16="http://schemas.microsoft.com/office/drawing/2014/main" id="{942F1266-D3D7-86AA-D5D0-E8D3D637F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121840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4793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E751-8DBF-7521-E1AA-B768A5BFC47E}"/>
              </a:ext>
            </a:extLst>
          </p:cNvPr>
          <p:cNvSpPr>
            <a:spLocks noGrp="1"/>
          </p:cNvSpPr>
          <p:nvPr>
            <p:ph type="title"/>
          </p:nvPr>
        </p:nvSpPr>
        <p:spPr>
          <a:xfrm>
            <a:off x="838200" y="200025"/>
            <a:ext cx="10515600" cy="1325563"/>
          </a:xfrm>
        </p:spPr>
        <p:txBody>
          <a:bodyPr/>
          <a:lstStyle/>
          <a:p>
            <a:r>
              <a:rPr lang="en-US" i="1" u="sng" dirty="0"/>
              <a:t>Example</a:t>
            </a:r>
            <a:r>
              <a:rPr lang="en-US" b="1" dirty="0"/>
              <a:t>: Data Catalog: buy or build?   </a:t>
            </a:r>
          </a:p>
        </p:txBody>
      </p:sp>
      <p:pic>
        <p:nvPicPr>
          <p:cNvPr id="11266" name="Picture 2" descr="Data Catalog Build vs Buy: Which is Right for Your Business?">
            <a:extLst>
              <a:ext uri="{FF2B5EF4-FFF2-40B4-BE49-F238E27FC236}">
                <a16:creationId xmlns:a16="http://schemas.microsoft.com/office/drawing/2014/main" id="{D97DE476-909B-0CBE-1B48-66688F3B8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49375"/>
            <a:ext cx="80518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555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0795-E754-343D-8675-FAF3046C5AB3}"/>
              </a:ext>
            </a:extLst>
          </p:cNvPr>
          <p:cNvSpPr>
            <a:spLocks noGrp="1"/>
          </p:cNvSpPr>
          <p:nvPr>
            <p:ph type="title"/>
          </p:nvPr>
        </p:nvSpPr>
        <p:spPr/>
        <p:txBody>
          <a:bodyPr/>
          <a:lstStyle/>
          <a:p>
            <a:r>
              <a:rPr lang="en-US" b="1" dirty="0"/>
              <a:t>Review</a:t>
            </a:r>
            <a:r>
              <a:rPr lang="en-US" dirty="0"/>
              <a:t> </a:t>
            </a:r>
          </a:p>
        </p:txBody>
      </p:sp>
      <p:sp>
        <p:nvSpPr>
          <p:cNvPr id="3" name="Content Placeholder 2">
            <a:extLst>
              <a:ext uri="{FF2B5EF4-FFF2-40B4-BE49-F238E27FC236}">
                <a16:creationId xmlns:a16="http://schemas.microsoft.com/office/drawing/2014/main" id="{4CBAE56B-6F89-D9B5-06DD-2094754EAF40}"/>
              </a:ext>
            </a:extLst>
          </p:cNvPr>
          <p:cNvSpPr>
            <a:spLocks noGrp="1"/>
          </p:cNvSpPr>
          <p:nvPr>
            <p:ph idx="1"/>
          </p:nvPr>
        </p:nvSpPr>
        <p:spPr/>
        <p:txBody>
          <a:bodyPr/>
          <a:lstStyle/>
          <a:p>
            <a:r>
              <a:rPr lang="en-US" dirty="0"/>
              <a:t>Types of software (systems) we might create: </a:t>
            </a:r>
          </a:p>
          <a:p>
            <a:pPr lvl="1"/>
            <a:r>
              <a:rPr lang="en-US" dirty="0"/>
              <a:t>EMRs/EHRs</a:t>
            </a:r>
          </a:p>
          <a:p>
            <a:pPr lvl="1"/>
            <a:r>
              <a:rPr lang="en-US" dirty="0"/>
              <a:t>RIS / LIS </a:t>
            </a:r>
          </a:p>
          <a:p>
            <a:pPr lvl="1"/>
            <a:r>
              <a:rPr lang="en-US" dirty="0"/>
              <a:t>RCM</a:t>
            </a:r>
          </a:p>
          <a:p>
            <a:pPr lvl="1"/>
            <a:r>
              <a:rPr lang="en-US" dirty="0"/>
              <a:t>UM</a:t>
            </a:r>
          </a:p>
          <a:p>
            <a:pPr lvl="1"/>
            <a:r>
              <a:rPr lang="en-US" dirty="0"/>
              <a:t>PBMs</a:t>
            </a:r>
          </a:p>
          <a:p>
            <a:pPr lvl="1"/>
            <a:r>
              <a:rPr lang="en-US" dirty="0"/>
              <a:t>Analytical</a:t>
            </a:r>
          </a:p>
          <a:p>
            <a:pPr lvl="1"/>
            <a:r>
              <a:rPr lang="en-US" dirty="0" err="1"/>
              <a:t>Etc</a:t>
            </a:r>
            <a:r>
              <a:rPr lang="en-US" dirty="0"/>
              <a:t>…. </a:t>
            </a:r>
          </a:p>
        </p:txBody>
      </p:sp>
    </p:spTree>
    <p:extLst>
      <p:ext uri="{BB962C8B-B14F-4D97-AF65-F5344CB8AC3E}">
        <p14:creationId xmlns:p14="http://schemas.microsoft.com/office/powerpoint/2010/main" val="2188472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036E6-0494-24BD-E3DE-B07B36872375}"/>
              </a:ext>
            </a:extLst>
          </p:cNvPr>
          <p:cNvSpPr>
            <a:spLocks noGrp="1"/>
          </p:cNvSpPr>
          <p:nvPr>
            <p:ph type="title"/>
          </p:nvPr>
        </p:nvSpPr>
        <p:spPr/>
        <p:txBody>
          <a:bodyPr/>
          <a:lstStyle/>
          <a:p>
            <a:r>
              <a:rPr lang="en-US" dirty="0"/>
              <a:t>Components</a:t>
            </a:r>
          </a:p>
        </p:txBody>
      </p:sp>
      <p:sp>
        <p:nvSpPr>
          <p:cNvPr id="3" name="Content Placeholder 2">
            <a:extLst>
              <a:ext uri="{FF2B5EF4-FFF2-40B4-BE49-F238E27FC236}">
                <a16:creationId xmlns:a16="http://schemas.microsoft.com/office/drawing/2014/main" id="{AE09A853-A593-2EC7-DE2A-2B69249A47D4}"/>
              </a:ext>
            </a:extLst>
          </p:cNvPr>
          <p:cNvSpPr>
            <a:spLocks noGrp="1"/>
          </p:cNvSpPr>
          <p:nvPr>
            <p:ph idx="1"/>
          </p:nvPr>
        </p:nvSpPr>
        <p:spPr/>
        <p:txBody>
          <a:bodyPr/>
          <a:lstStyle/>
          <a:p>
            <a:pPr marL="0" indent="0">
              <a:buNone/>
            </a:pPr>
            <a:r>
              <a:rPr lang="en-US" b="1" dirty="0">
                <a:latin typeface="Arial" panose="020B0604020202020204" pitchFamily="34" charset="0"/>
              </a:rPr>
              <a:t>Component relevant to HIS today: </a:t>
            </a:r>
            <a:endParaRPr lang="en-US" b="1" dirty="0">
              <a:effectLst/>
              <a:latin typeface="Arial" panose="020B0604020202020204" pitchFamily="34" charset="0"/>
            </a:endParaRPr>
          </a:p>
          <a:p>
            <a:pPr lvl="1"/>
            <a:r>
              <a:rPr lang="en-US" dirty="0">
                <a:effectLst/>
                <a:latin typeface="Arial" panose="020B0604020202020204" pitchFamily="34" charset="0"/>
              </a:rPr>
              <a:t>Design selection</a:t>
            </a:r>
          </a:p>
          <a:p>
            <a:pPr lvl="1"/>
            <a:r>
              <a:rPr lang="en-US" dirty="0">
                <a:effectLst/>
                <a:latin typeface="Arial" panose="020B0604020202020204" pitchFamily="34" charset="0"/>
              </a:rPr>
              <a:t>Technological specifications</a:t>
            </a:r>
          </a:p>
          <a:p>
            <a:pPr lvl="1"/>
            <a:r>
              <a:rPr lang="en-US" dirty="0">
                <a:effectLst/>
                <a:latin typeface="Arial" panose="020B0604020202020204" pitchFamily="34" charset="0"/>
              </a:rPr>
              <a:t>Systems compatibility</a:t>
            </a:r>
          </a:p>
          <a:p>
            <a:pPr lvl="1"/>
            <a:r>
              <a:rPr lang="en-US" dirty="0">
                <a:effectLst/>
                <a:latin typeface="Arial" panose="020B0604020202020204" pitchFamily="34" charset="0"/>
              </a:rPr>
              <a:t>Security Compliance </a:t>
            </a:r>
          </a:p>
          <a:p>
            <a:pPr lvl="1"/>
            <a:r>
              <a:rPr lang="en-US" dirty="0">
                <a:effectLst/>
                <a:latin typeface="Arial" panose="020B0604020202020204" pitchFamily="34" charset="0"/>
              </a:rPr>
              <a:t>Business Continuity</a:t>
            </a:r>
          </a:p>
          <a:p>
            <a:pPr lvl="1"/>
            <a:r>
              <a:rPr lang="en-US" dirty="0">
                <a:effectLst/>
                <a:latin typeface="Arial" panose="020B0604020202020204" pitchFamily="34" charset="0"/>
              </a:rPr>
              <a:t>Interoperability</a:t>
            </a:r>
          </a:p>
        </p:txBody>
      </p:sp>
    </p:spTree>
    <p:extLst>
      <p:ext uri="{BB962C8B-B14F-4D97-AF65-F5344CB8AC3E}">
        <p14:creationId xmlns:p14="http://schemas.microsoft.com/office/powerpoint/2010/main" val="1204922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C03B7-226C-0A94-9946-8CBDD2459B49}"/>
              </a:ext>
            </a:extLst>
          </p:cNvPr>
          <p:cNvSpPr>
            <a:spLocks noGrp="1"/>
          </p:cNvSpPr>
          <p:nvPr>
            <p:ph type="title"/>
          </p:nvPr>
        </p:nvSpPr>
        <p:spPr/>
        <p:txBody>
          <a:bodyPr/>
          <a:lstStyle/>
          <a:p>
            <a:r>
              <a:rPr lang="en-US" dirty="0"/>
              <a:t>Design </a:t>
            </a:r>
          </a:p>
        </p:txBody>
      </p:sp>
      <p:sp>
        <p:nvSpPr>
          <p:cNvPr id="3" name="Content Placeholder 2">
            <a:extLst>
              <a:ext uri="{FF2B5EF4-FFF2-40B4-BE49-F238E27FC236}">
                <a16:creationId xmlns:a16="http://schemas.microsoft.com/office/drawing/2014/main" id="{6877A99F-AF71-4D8D-EC82-6A74D5E67C48}"/>
              </a:ext>
            </a:extLst>
          </p:cNvPr>
          <p:cNvSpPr>
            <a:spLocks noGrp="1"/>
          </p:cNvSpPr>
          <p:nvPr>
            <p:ph idx="1"/>
          </p:nvPr>
        </p:nvSpPr>
        <p:spPr/>
        <p:txBody>
          <a:bodyPr>
            <a:normAutofit fontScale="70000" lnSpcReduction="20000"/>
          </a:bodyPr>
          <a:lstStyle/>
          <a:p>
            <a:r>
              <a:rPr lang="en-US" dirty="0"/>
              <a:t>Design the system</a:t>
            </a:r>
          </a:p>
          <a:p>
            <a:pPr lvl="1"/>
            <a:r>
              <a:rPr lang="en-US" dirty="0"/>
              <a:t>Output specifications</a:t>
            </a:r>
          </a:p>
          <a:p>
            <a:pPr lvl="1"/>
            <a:r>
              <a:rPr lang="en-US" dirty="0"/>
              <a:t>Input specifications</a:t>
            </a:r>
          </a:p>
          <a:p>
            <a:pPr lvl="1"/>
            <a:r>
              <a:rPr lang="en-US" dirty="0"/>
              <a:t>Data specifications</a:t>
            </a:r>
          </a:p>
          <a:p>
            <a:pPr lvl="1"/>
            <a:r>
              <a:rPr lang="en-US" dirty="0"/>
              <a:t>Code and programming specifications</a:t>
            </a:r>
          </a:p>
          <a:p>
            <a:pPr lvl="1"/>
            <a:r>
              <a:rPr lang="en-US" dirty="0"/>
              <a:t>Flow diagrams and Use Cases</a:t>
            </a:r>
          </a:p>
          <a:p>
            <a:pPr lvl="1"/>
            <a:r>
              <a:rPr lang="en-US" dirty="0"/>
              <a:t>Development Cost/Benefit analysis</a:t>
            </a:r>
          </a:p>
          <a:p>
            <a:pPr marL="457200" lvl="1" indent="0">
              <a:buNone/>
            </a:pPr>
            <a:endParaRPr lang="en-US" dirty="0"/>
          </a:p>
          <a:p>
            <a:r>
              <a:rPr lang="en-US" dirty="0"/>
              <a:t>Preliminary design review</a:t>
            </a:r>
          </a:p>
          <a:p>
            <a:r>
              <a:rPr lang="en-US" dirty="0"/>
              <a:t>Design user support and training</a:t>
            </a:r>
          </a:p>
          <a:p>
            <a:r>
              <a:rPr lang="en-US" dirty="0"/>
              <a:t>Conversion and migration strategies</a:t>
            </a:r>
          </a:p>
          <a:p>
            <a:r>
              <a:rPr lang="en-US" dirty="0"/>
              <a:t>Security risk assessment and mitigation</a:t>
            </a:r>
          </a:p>
          <a:p>
            <a:r>
              <a:rPr lang="en-US" dirty="0"/>
              <a:t>Critical design review and sign-off</a:t>
            </a:r>
          </a:p>
          <a:p>
            <a:r>
              <a:rPr lang="en-US" dirty="0"/>
              <a:t>Present deliverables for management approval</a:t>
            </a:r>
          </a:p>
          <a:p>
            <a:endParaRPr lang="en-US" dirty="0"/>
          </a:p>
        </p:txBody>
      </p:sp>
      <p:sp>
        <p:nvSpPr>
          <p:cNvPr id="4" name="TextBox 3">
            <a:extLst>
              <a:ext uri="{FF2B5EF4-FFF2-40B4-BE49-F238E27FC236}">
                <a16:creationId xmlns:a16="http://schemas.microsoft.com/office/drawing/2014/main" id="{9D738739-8CE1-60B0-2CDB-C5EE30E2C851}"/>
              </a:ext>
            </a:extLst>
          </p:cNvPr>
          <p:cNvSpPr txBox="1"/>
          <p:nvPr/>
        </p:nvSpPr>
        <p:spPr>
          <a:xfrm>
            <a:off x="6953960" y="2324100"/>
            <a:ext cx="4488740" cy="1938992"/>
          </a:xfrm>
          <a:prstGeom prst="rect">
            <a:avLst/>
          </a:prstGeom>
          <a:noFill/>
        </p:spPr>
        <p:txBody>
          <a:bodyPr wrap="square" rtlCol="0">
            <a:spAutoFit/>
          </a:bodyPr>
          <a:lstStyle/>
          <a:p>
            <a:r>
              <a:rPr lang="en-US" sz="4000" dirty="0">
                <a:solidFill>
                  <a:srgbClr val="FF0000"/>
                </a:solidFill>
                <a:highlight>
                  <a:srgbClr val="FFFF00"/>
                </a:highlight>
              </a:rPr>
              <a:t>LOTS OF DIVERSE KNOWLEDGE REQUIRED</a:t>
            </a:r>
          </a:p>
        </p:txBody>
      </p:sp>
    </p:spTree>
    <p:extLst>
      <p:ext uri="{BB962C8B-B14F-4D97-AF65-F5344CB8AC3E}">
        <p14:creationId xmlns:p14="http://schemas.microsoft.com/office/powerpoint/2010/main" val="23377164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486BB-A681-6A80-2303-8FD6E828DA7C}"/>
              </a:ext>
            </a:extLst>
          </p:cNvPr>
          <p:cNvSpPr>
            <a:spLocks noGrp="1"/>
          </p:cNvSpPr>
          <p:nvPr>
            <p:ph type="title"/>
          </p:nvPr>
        </p:nvSpPr>
        <p:spPr/>
        <p:txBody>
          <a:bodyPr/>
          <a:lstStyle/>
          <a:p>
            <a:r>
              <a:rPr lang="en-US" dirty="0"/>
              <a:t>Design Team: </a:t>
            </a:r>
            <a:r>
              <a:rPr lang="en-US" b="1" dirty="0"/>
              <a:t>Interdisciplinary</a:t>
            </a:r>
            <a:r>
              <a:rPr lang="en-US" dirty="0"/>
              <a:t>  </a:t>
            </a:r>
          </a:p>
        </p:txBody>
      </p:sp>
      <p:sp>
        <p:nvSpPr>
          <p:cNvPr id="3" name="Content Placeholder 2">
            <a:extLst>
              <a:ext uri="{FF2B5EF4-FFF2-40B4-BE49-F238E27FC236}">
                <a16:creationId xmlns:a16="http://schemas.microsoft.com/office/drawing/2014/main" id="{220BD2C4-BC8C-99C0-FA91-56D33F728585}"/>
              </a:ext>
            </a:extLst>
          </p:cNvPr>
          <p:cNvSpPr>
            <a:spLocks noGrp="1"/>
          </p:cNvSpPr>
          <p:nvPr>
            <p:ph idx="1"/>
          </p:nvPr>
        </p:nvSpPr>
        <p:spPr/>
        <p:txBody>
          <a:bodyPr>
            <a:normAutofit fontScale="92500" lnSpcReduction="20000"/>
          </a:bodyPr>
          <a:lstStyle/>
          <a:p>
            <a:r>
              <a:rPr lang="en-US" b="1" dirty="0"/>
              <a:t>Team Leader –domain expertise, IS experience, organizational maturity</a:t>
            </a:r>
          </a:p>
          <a:p>
            <a:r>
              <a:rPr lang="en-US" b="1" dirty="0"/>
              <a:t>Systems Analysts</a:t>
            </a:r>
          </a:p>
          <a:p>
            <a:r>
              <a:rPr lang="en-US" b="1" dirty="0"/>
              <a:t>End-users</a:t>
            </a:r>
          </a:p>
          <a:p>
            <a:r>
              <a:rPr lang="en-US" dirty="0"/>
              <a:t>RFP Committee</a:t>
            </a:r>
          </a:p>
          <a:p>
            <a:r>
              <a:rPr lang="en-US" b="1" dirty="0"/>
              <a:t>Developers</a:t>
            </a:r>
          </a:p>
          <a:p>
            <a:r>
              <a:rPr lang="en-US" dirty="0"/>
              <a:t>Trainers</a:t>
            </a:r>
          </a:p>
          <a:p>
            <a:r>
              <a:rPr lang="en-US" dirty="0"/>
              <a:t>Legal</a:t>
            </a:r>
          </a:p>
          <a:p>
            <a:r>
              <a:rPr lang="en-US" dirty="0"/>
              <a:t>Purchasing</a:t>
            </a:r>
          </a:p>
          <a:p>
            <a:r>
              <a:rPr lang="en-US" dirty="0"/>
              <a:t>Project Management Office</a:t>
            </a:r>
          </a:p>
          <a:p>
            <a:r>
              <a:rPr lang="en-US" dirty="0"/>
              <a:t>Domain Experts and Consultants</a:t>
            </a:r>
          </a:p>
          <a:p>
            <a:endParaRPr lang="en-US" dirty="0"/>
          </a:p>
        </p:txBody>
      </p:sp>
    </p:spTree>
    <p:extLst>
      <p:ext uri="{BB962C8B-B14F-4D97-AF65-F5344CB8AC3E}">
        <p14:creationId xmlns:p14="http://schemas.microsoft.com/office/powerpoint/2010/main" val="39086893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E6ED-79B6-DEA8-99C9-94986714EF7D}"/>
              </a:ext>
            </a:extLst>
          </p:cNvPr>
          <p:cNvSpPr>
            <a:spLocks noGrp="1"/>
          </p:cNvSpPr>
          <p:nvPr>
            <p:ph type="title"/>
          </p:nvPr>
        </p:nvSpPr>
        <p:spPr/>
        <p:txBody>
          <a:bodyPr/>
          <a:lstStyle/>
          <a:p>
            <a:r>
              <a:rPr lang="en-US" dirty="0"/>
              <a:t>Design </a:t>
            </a:r>
            <a:r>
              <a:rPr lang="en-US" dirty="0">
                <a:solidFill>
                  <a:srgbClr val="FF0000"/>
                </a:solidFill>
              </a:rPr>
              <a:t>Deliverables</a:t>
            </a:r>
            <a:r>
              <a:rPr lang="en-US" dirty="0"/>
              <a:t>: </a:t>
            </a:r>
          </a:p>
        </p:txBody>
      </p:sp>
      <p:sp>
        <p:nvSpPr>
          <p:cNvPr id="3" name="Content Placeholder 2">
            <a:extLst>
              <a:ext uri="{FF2B5EF4-FFF2-40B4-BE49-F238E27FC236}">
                <a16:creationId xmlns:a16="http://schemas.microsoft.com/office/drawing/2014/main" id="{46F1D9FB-0DD3-A7A7-5C8D-1086D3349FF3}"/>
              </a:ext>
            </a:extLst>
          </p:cNvPr>
          <p:cNvSpPr>
            <a:spLocks noGrp="1"/>
          </p:cNvSpPr>
          <p:nvPr>
            <p:ph idx="1"/>
          </p:nvPr>
        </p:nvSpPr>
        <p:spPr/>
        <p:txBody>
          <a:bodyPr>
            <a:normAutofit fontScale="85000" lnSpcReduction="20000"/>
          </a:bodyPr>
          <a:lstStyle/>
          <a:p>
            <a:r>
              <a:rPr lang="en-US" b="1" dirty="0"/>
              <a:t>Technical specifications document</a:t>
            </a:r>
          </a:p>
          <a:p>
            <a:pPr lvl="1"/>
            <a:r>
              <a:rPr lang="en-US" dirty="0"/>
              <a:t>Translates functional specs to technical specs. Go into RFI or RFP.</a:t>
            </a:r>
          </a:p>
          <a:p>
            <a:r>
              <a:rPr lang="en-US" b="1" dirty="0"/>
              <a:t>Systems design document</a:t>
            </a:r>
          </a:p>
          <a:p>
            <a:pPr lvl="1"/>
            <a:r>
              <a:rPr lang="en-US" dirty="0"/>
              <a:t>Primarily used in internal development projects.</a:t>
            </a:r>
          </a:p>
          <a:p>
            <a:pPr lvl="1"/>
            <a:r>
              <a:rPr lang="en-US" dirty="0"/>
              <a:t>Contains the input/output and data specifications</a:t>
            </a:r>
          </a:p>
          <a:p>
            <a:pPr lvl="1"/>
            <a:r>
              <a:rPr lang="en-US" dirty="0"/>
              <a:t>Should include a cost/benefit analysis</a:t>
            </a:r>
          </a:p>
          <a:p>
            <a:pPr lvl="1"/>
            <a:r>
              <a:rPr lang="en-US" dirty="0"/>
              <a:t>If “buy” vs “build” the vendor’s design document should be reviewed by the organization</a:t>
            </a:r>
          </a:p>
          <a:p>
            <a:r>
              <a:rPr lang="en-US" b="1" dirty="0"/>
              <a:t>Security risk document –assessment results</a:t>
            </a:r>
          </a:p>
          <a:p>
            <a:pPr lvl="1"/>
            <a:r>
              <a:rPr lang="en-US" dirty="0"/>
              <a:t>Network hardening, intrusion detection, DR, vulnerability analysis</a:t>
            </a:r>
          </a:p>
          <a:p>
            <a:r>
              <a:rPr lang="en-US" b="1" dirty="0"/>
              <a:t>Conversion and integration plan –compatibility findings</a:t>
            </a:r>
          </a:p>
          <a:p>
            <a:pPr lvl="1"/>
            <a:r>
              <a:rPr lang="en-US" dirty="0"/>
              <a:t>System interface description should be included if there is data exchange w/ other systems</a:t>
            </a:r>
          </a:p>
          <a:p>
            <a:r>
              <a:rPr lang="en-US" b="1" dirty="0"/>
              <a:t>Training plan </a:t>
            </a:r>
            <a:r>
              <a:rPr lang="en-US" dirty="0"/>
              <a:t>–initial and ongoing</a:t>
            </a:r>
          </a:p>
          <a:p>
            <a:r>
              <a:rPr lang="en-US" b="1" dirty="0"/>
              <a:t>Prototypes and mock-ups </a:t>
            </a:r>
            <a:r>
              <a:rPr lang="en-US" dirty="0"/>
              <a:t>–useful when building systems.</a:t>
            </a:r>
          </a:p>
          <a:p>
            <a:endParaRPr lang="en-US" dirty="0"/>
          </a:p>
        </p:txBody>
      </p:sp>
    </p:spTree>
    <p:extLst>
      <p:ext uri="{BB962C8B-B14F-4D97-AF65-F5344CB8AC3E}">
        <p14:creationId xmlns:p14="http://schemas.microsoft.com/office/powerpoint/2010/main" val="14906466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3C8F1-5B04-1664-6B32-23327A9A2483}"/>
              </a:ext>
            </a:extLst>
          </p:cNvPr>
          <p:cNvSpPr>
            <a:spLocks noGrp="1"/>
          </p:cNvSpPr>
          <p:nvPr>
            <p:ph type="title"/>
          </p:nvPr>
        </p:nvSpPr>
        <p:spPr>
          <a:xfrm>
            <a:off x="838200" y="5799137"/>
            <a:ext cx="10515600" cy="855663"/>
          </a:xfrm>
        </p:spPr>
        <p:txBody>
          <a:bodyPr>
            <a:normAutofit fontScale="90000"/>
          </a:bodyPr>
          <a:lstStyle/>
          <a:p>
            <a:pPr algn="ctr"/>
            <a:r>
              <a:rPr lang="en-US" sz="2800" dirty="0">
                <a:hlinkClick r:id="rId2"/>
              </a:rPr>
              <a:t>https://www.smartsheet.com/sites/default/files/IC-IT-Technical-Specification-Template-PDF.pdf</a:t>
            </a:r>
            <a:r>
              <a:rPr lang="en-US" sz="2800" dirty="0"/>
              <a:t> </a:t>
            </a:r>
          </a:p>
        </p:txBody>
      </p:sp>
      <p:pic>
        <p:nvPicPr>
          <p:cNvPr id="5" name="Picture 4" descr="A screenshot of a computer&#10;&#10;Description automatically generated">
            <a:extLst>
              <a:ext uri="{FF2B5EF4-FFF2-40B4-BE49-F238E27FC236}">
                <a16:creationId xmlns:a16="http://schemas.microsoft.com/office/drawing/2014/main" id="{89969124-08B0-3DC1-C375-F30A631C9751}"/>
              </a:ext>
            </a:extLst>
          </p:cNvPr>
          <p:cNvPicPr>
            <a:picLocks noChangeAspect="1"/>
          </p:cNvPicPr>
          <p:nvPr/>
        </p:nvPicPr>
        <p:blipFill>
          <a:blip r:embed="rId3"/>
          <a:stretch>
            <a:fillRect/>
          </a:stretch>
        </p:blipFill>
        <p:spPr>
          <a:xfrm>
            <a:off x="1425575" y="0"/>
            <a:ext cx="9340850" cy="5624597"/>
          </a:xfrm>
          <a:prstGeom prst="rect">
            <a:avLst/>
          </a:prstGeom>
        </p:spPr>
      </p:pic>
    </p:spTree>
    <p:extLst>
      <p:ext uri="{BB962C8B-B14F-4D97-AF65-F5344CB8AC3E}">
        <p14:creationId xmlns:p14="http://schemas.microsoft.com/office/powerpoint/2010/main" val="27413366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F0990-F799-B06E-E9E8-2B0325DC93F7}"/>
              </a:ext>
            </a:extLst>
          </p:cNvPr>
          <p:cNvSpPr>
            <a:spLocks noGrp="1"/>
          </p:cNvSpPr>
          <p:nvPr>
            <p:ph type="title"/>
          </p:nvPr>
        </p:nvSpPr>
        <p:spPr>
          <a:xfrm>
            <a:off x="838200" y="0"/>
            <a:ext cx="10515600" cy="1325563"/>
          </a:xfrm>
        </p:spPr>
        <p:txBody>
          <a:bodyPr/>
          <a:lstStyle/>
          <a:p>
            <a:r>
              <a:rPr lang="en-US" b="1" dirty="0"/>
              <a:t>Tech Specs</a:t>
            </a:r>
          </a:p>
        </p:txBody>
      </p:sp>
      <p:sp>
        <p:nvSpPr>
          <p:cNvPr id="3" name="Content Placeholder 2">
            <a:extLst>
              <a:ext uri="{FF2B5EF4-FFF2-40B4-BE49-F238E27FC236}">
                <a16:creationId xmlns:a16="http://schemas.microsoft.com/office/drawing/2014/main" id="{069909B3-ADB8-CD88-79F6-9CC9F234EDA8}"/>
              </a:ext>
            </a:extLst>
          </p:cNvPr>
          <p:cNvSpPr>
            <a:spLocks noGrp="1"/>
          </p:cNvSpPr>
          <p:nvPr>
            <p:ph idx="1"/>
          </p:nvPr>
        </p:nvSpPr>
        <p:spPr>
          <a:xfrm>
            <a:off x="762000" y="1431925"/>
            <a:ext cx="6565900" cy="4351338"/>
          </a:xfrm>
        </p:spPr>
        <p:txBody>
          <a:bodyPr>
            <a:normAutofit lnSpcReduction="10000"/>
          </a:bodyPr>
          <a:lstStyle/>
          <a:p>
            <a:r>
              <a:rPr lang="en-US" dirty="0">
                <a:effectLst/>
                <a:latin typeface="Arial" panose="020B0604020202020204" pitchFamily="34" charset="0"/>
              </a:rPr>
              <a:t>Taking the developed technical specification document which describes:</a:t>
            </a:r>
          </a:p>
          <a:p>
            <a:pPr lvl="1"/>
            <a:r>
              <a:rPr lang="en-US" dirty="0">
                <a:latin typeface="Arial" panose="020B0604020202020204" pitchFamily="34" charset="0"/>
              </a:rPr>
              <a:t>Inputs, outputs, and transformations of data passing through system </a:t>
            </a:r>
          </a:p>
          <a:p>
            <a:pPr lvl="1"/>
            <a:r>
              <a:rPr lang="en-US" dirty="0">
                <a:effectLst/>
                <a:latin typeface="Arial" panose="020B0604020202020204" pitchFamily="34" charset="0"/>
              </a:rPr>
              <a:t>Technology selections </a:t>
            </a:r>
            <a:r>
              <a:rPr lang="en-US" dirty="0">
                <a:latin typeface="Arial" panose="020B0604020202020204" pitchFamily="34" charset="0"/>
              </a:rPr>
              <a:t>to implement and maintain </a:t>
            </a:r>
            <a:endParaRPr lang="en-US" dirty="0"/>
          </a:p>
          <a:p>
            <a:pPr marL="0" indent="0">
              <a:buNone/>
            </a:pPr>
            <a:endParaRPr lang="en-US" dirty="0"/>
          </a:p>
          <a:p>
            <a:pPr marL="0" indent="0">
              <a:buNone/>
            </a:pPr>
            <a:r>
              <a:rPr lang="en-US" dirty="0"/>
              <a:t>And using a coding </a:t>
            </a:r>
            <a:r>
              <a:rPr lang="en-US" dirty="0" err="1"/>
              <a:t>langauges</a:t>
            </a:r>
            <a:r>
              <a:rPr lang="en-US" dirty="0"/>
              <a:t> to implement it….</a:t>
            </a:r>
          </a:p>
          <a:p>
            <a:pPr marL="0" indent="0">
              <a:buNone/>
            </a:pPr>
            <a:r>
              <a:rPr lang="en-US" dirty="0"/>
              <a:t>	- python (for data related processes) </a:t>
            </a:r>
          </a:p>
        </p:txBody>
      </p:sp>
      <p:pic>
        <p:nvPicPr>
          <p:cNvPr id="16386" name="Picture 2" descr="Programming languages used in different domains">
            <a:extLst>
              <a:ext uri="{FF2B5EF4-FFF2-40B4-BE49-F238E27FC236}">
                <a16:creationId xmlns:a16="http://schemas.microsoft.com/office/drawing/2014/main" id="{5470C1DF-1FA1-27DA-27B9-8DBD1D2695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04" t="22632" r="3473" b="10589"/>
          <a:stretch/>
        </p:blipFill>
        <p:spPr bwMode="auto">
          <a:xfrm>
            <a:off x="7607300" y="1498879"/>
            <a:ext cx="4292600" cy="3860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9375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4D53-B810-37FA-3895-F43287D728B9}"/>
              </a:ext>
            </a:extLst>
          </p:cNvPr>
          <p:cNvSpPr>
            <a:spLocks noGrp="1"/>
          </p:cNvSpPr>
          <p:nvPr>
            <p:ph type="title"/>
          </p:nvPr>
        </p:nvSpPr>
        <p:spPr/>
        <p:txBody>
          <a:bodyPr/>
          <a:lstStyle/>
          <a:p>
            <a:r>
              <a:rPr lang="en-US" b="1" dirty="0"/>
              <a:t>Implementation: </a:t>
            </a:r>
            <a:r>
              <a:rPr lang="en-US" dirty="0"/>
              <a:t>Technical Debt </a:t>
            </a:r>
          </a:p>
        </p:txBody>
      </p:sp>
      <p:sp>
        <p:nvSpPr>
          <p:cNvPr id="3" name="Content Placeholder 2">
            <a:extLst>
              <a:ext uri="{FF2B5EF4-FFF2-40B4-BE49-F238E27FC236}">
                <a16:creationId xmlns:a16="http://schemas.microsoft.com/office/drawing/2014/main" id="{E79B71A5-D0CC-782D-9BB0-B7C96015A9D5}"/>
              </a:ext>
            </a:extLst>
          </p:cNvPr>
          <p:cNvSpPr>
            <a:spLocks noGrp="1"/>
          </p:cNvSpPr>
          <p:nvPr>
            <p:ph idx="1"/>
          </p:nvPr>
        </p:nvSpPr>
        <p:spPr/>
        <p:txBody>
          <a:bodyPr/>
          <a:lstStyle/>
          <a:p>
            <a:r>
              <a:rPr lang="en-US" b="1" i="1" u="sng" dirty="0"/>
              <a:t>All code is technical debt </a:t>
            </a:r>
          </a:p>
          <a:p>
            <a:r>
              <a:rPr lang="en-US" dirty="0"/>
              <a:t>What is technical debt?</a:t>
            </a:r>
          </a:p>
          <a:p>
            <a:r>
              <a:rPr lang="en-US" dirty="0"/>
              <a:t>Build fast break things… </a:t>
            </a:r>
          </a:p>
        </p:txBody>
      </p:sp>
      <p:pic>
        <p:nvPicPr>
          <p:cNvPr id="12290" name="Picture 2" descr="The Cost of Technical Debt. As a perfectionist in my first month in… | by  Alexandra Chakeres | Medium">
            <a:extLst>
              <a:ext uri="{FF2B5EF4-FFF2-40B4-BE49-F238E27FC236}">
                <a16:creationId xmlns:a16="http://schemas.microsoft.com/office/drawing/2014/main" id="{3FF0D9FF-DDE1-5C84-E505-1A7713FEC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8765" y="2138363"/>
            <a:ext cx="5855035" cy="4038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FE3F7CE-7AC7-11BE-3F51-CB93FFF98312}"/>
              </a:ext>
            </a:extLst>
          </p:cNvPr>
          <p:cNvSpPr txBox="1"/>
          <p:nvPr/>
        </p:nvSpPr>
        <p:spPr>
          <a:xfrm>
            <a:off x="1485900" y="4157663"/>
            <a:ext cx="3060700" cy="646331"/>
          </a:xfrm>
          <a:prstGeom prst="rect">
            <a:avLst/>
          </a:prstGeom>
          <a:noFill/>
        </p:spPr>
        <p:txBody>
          <a:bodyPr wrap="square" rtlCol="0">
            <a:spAutoFit/>
          </a:bodyPr>
          <a:lstStyle/>
          <a:p>
            <a:r>
              <a:rPr lang="en-US" dirty="0"/>
              <a:t>1 </a:t>
            </a:r>
            <a:r>
              <a:rPr lang="en-US" dirty="0" err="1"/>
              <a:t>wk</a:t>
            </a:r>
            <a:r>
              <a:rPr lang="en-US" dirty="0"/>
              <a:t> VS 1 month?</a:t>
            </a:r>
          </a:p>
          <a:p>
            <a:r>
              <a:rPr lang="en-US" dirty="0"/>
              <a:t>1 month VS 6 months? </a:t>
            </a:r>
          </a:p>
        </p:txBody>
      </p:sp>
    </p:spTree>
    <p:extLst>
      <p:ext uri="{BB962C8B-B14F-4D97-AF65-F5344CB8AC3E}">
        <p14:creationId xmlns:p14="http://schemas.microsoft.com/office/powerpoint/2010/main" val="787473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EB23E-689E-5803-7E47-B89D0A27296D}"/>
              </a:ext>
            </a:extLst>
          </p:cNvPr>
          <p:cNvSpPr>
            <a:spLocks noGrp="1"/>
          </p:cNvSpPr>
          <p:nvPr>
            <p:ph type="title"/>
          </p:nvPr>
        </p:nvSpPr>
        <p:spPr>
          <a:xfrm>
            <a:off x="838200" y="217487"/>
            <a:ext cx="10515600" cy="1325563"/>
          </a:xfrm>
        </p:spPr>
        <p:txBody>
          <a:bodyPr/>
          <a:lstStyle/>
          <a:p>
            <a:r>
              <a:rPr lang="en-US" dirty="0"/>
              <a:t>Additional considerations for design: </a:t>
            </a:r>
          </a:p>
        </p:txBody>
      </p:sp>
      <p:sp>
        <p:nvSpPr>
          <p:cNvPr id="3" name="Content Placeholder 2">
            <a:extLst>
              <a:ext uri="{FF2B5EF4-FFF2-40B4-BE49-F238E27FC236}">
                <a16:creationId xmlns:a16="http://schemas.microsoft.com/office/drawing/2014/main" id="{C49FEEAB-D3DF-8186-7540-624E4D207082}"/>
              </a:ext>
            </a:extLst>
          </p:cNvPr>
          <p:cNvSpPr>
            <a:spLocks noGrp="1"/>
          </p:cNvSpPr>
          <p:nvPr>
            <p:ph idx="1"/>
          </p:nvPr>
        </p:nvSpPr>
        <p:spPr>
          <a:xfrm>
            <a:off x="838200" y="1543050"/>
            <a:ext cx="10515600" cy="5114925"/>
          </a:xfrm>
        </p:spPr>
        <p:txBody>
          <a:bodyPr>
            <a:normAutofit fontScale="92500" lnSpcReduction="10000"/>
          </a:bodyPr>
          <a:lstStyle/>
          <a:p>
            <a:r>
              <a:rPr lang="en-US" dirty="0"/>
              <a:t>Selecting a Design Approach: Build or Buy</a:t>
            </a:r>
          </a:p>
          <a:p>
            <a:pPr lvl="1"/>
            <a:r>
              <a:rPr lang="en-US" dirty="0"/>
              <a:t>The most common approach is to acquire a commercial system</a:t>
            </a:r>
          </a:p>
          <a:p>
            <a:pPr lvl="2"/>
            <a:r>
              <a:rPr lang="en-US" dirty="0"/>
              <a:t>These systems have already gone through the design and development stages</a:t>
            </a:r>
          </a:p>
          <a:p>
            <a:r>
              <a:rPr lang="en-US" dirty="0"/>
              <a:t>Accommodating Business Processes</a:t>
            </a:r>
          </a:p>
          <a:p>
            <a:pPr lvl="1"/>
            <a:r>
              <a:rPr lang="en-US" dirty="0"/>
              <a:t>Review existing processes –flowcharts</a:t>
            </a:r>
          </a:p>
          <a:p>
            <a:pPr lvl="2"/>
            <a:r>
              <a:rPr lang="en-US" dirty="0"/>
              <a:t>How processes SHOULD work vs OBSERVED PRACTICES</a:t>
            </a:r>
          </a:p>
          <a:p>
            <a:pPr lvl="2"/>
            <a:r>
              <a:rPr lang="en-US" dirty="0"/>
              <a:t>Map vendor’s system workflow diagrams to your business processes</a:t>
            </a:r>
          </a:p>
          <a:p>
            <a:pPr lvl="2"/>
            <a:r>
              <a:rPr lang="en-US" dirty="0"/>
              <a:t>Utilize process engineers if possible</a:t>
            </a:r>
          </a:p>
          <a:p>
            <a:pPr lvl="2"/>
            <a:r>
              <a:rPr lang="en-US" dirty="0"/>
              <a:t>Consider a new system’s affect on existing cost allocation methods</a:t>
            </a:r>
          </a:p>
          <a:p>
            <a:r>
              <a:rPr lang="en-US" dirty="0"/>
              <a:t>Supporting Business Needs</a:t>
            </a:r>
          </a:p>
          <a:p>
            <a:pPr lvl="1"/>
            <a:r>
              <a:rPr lang="en-US" dirty="0"/>
              <a:t>Know: What are the business needs? Where are they documented? How are they prioritized?</a:t>
            </a:r>
          </a:p>
          <a:p>
            <a:pPr lvl="1"/>
            <a:r>
              <a:rPr lang="en-US" dirty="0"/>
              <a:t>Map technical specifications to the business needs.</a:t>
            </a:r>
          </a:p>
          <a:p>
            <a:pPr lvl="1"/>
            <a:r>
              <a:rPr lang="en-US" dirty="0"/>
              <a:t>Strive to discern business needs of the future and consider them in decision processes.</a:t>
            </a:r>
          </a:p>
          <a:p>
            <a:endParaRPr lang="en-US" dirty="0"/>
          </a:p>
        </p:txBody>
      </p:sp>
    </p:spTree>
    <p:extLst>
      <p:ext uri="{BB962C8B-B14F-4D97-AF65-F5344CB8AC3E}">
        <p14:creationId xmlns:p14="http://schemas.microsoft.com/office/powerpoint/2010/main" val="12241401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696A7-216A-584F-00E5-46C15CA218B5}"/>
              </a:ext>
            </a:extLst>
          </p:cNvPr>
          <p:cNvSpPr>
            <a:spLocks noGrp="1"/>
          </p:cNvSpPr>
          <p:nvPr>
            <p:ph type="title"/>
          </p:nvPr>
        </p:nvSpPr>
        <p:spPr>
          <a:xfrm>
            <a:off x="838200" y="211137"/>
            <a:ext cx="10515600" cy="1325563"/>
          </a:xfrm>
        </p:spPr>
        <p:txBody>
          <a:bodyPr/>
          <a:lstStyle/>
          <a:p>
            <a:r>
              <a:rPr lang="en-US" dirty="0"/>
              <a:t>RFI / RFP </a:t>
            </a:r>
          </a:p>
        </p:txBody>
      </p:sp>
      <p:sp>
        <p:nvSpPr>
          <p:cNvPr id="3" name="Content Placeholder 2">
            <a:extLst>
              <a:ext uri="{FF2B5EF4-FFF2-40B4-BE49-F238E27FC236}">
                <a16:creationId xmlns:a16="http://schemas.microsoft.com/office/drawing/2014/main" id="{46522482-1EF0-30E7-F890-58A944D0D647}"/>
              </a:ext>
            </a:extLst>
          </p:cNvPr>
          <p:cNvSpPr>
            <a:spLocks noGrp="1"/>
          </p:cNvSpPr>
          <p:nvPr>
            <p:ph idx="1"/>
          </p:nvPr>
        </p:nvSpPr>
        <p:spPr>
          <a:xfrm>
            <a:off x="838200" y="1536700"/>
            <a:ext cx="10515600" cy="5219699"/>
          </a:xfrm>
        </p:spPr>
        <p:txBody>
          <a:bodyPr>
            <a:normAutofit fontScale="70000" lnSpcReduction="20000"/>
          </a:bodyPr>
          <a:lstStyle/>
          <a:p>
            <a:pPr marL="0" indent="0">
              <a:buNone/>
            </a:pPr>
            <a:r>
              <a:rPr lang="en-US" b="1" dirty="0"/>
              <a:t>Request for Information (RFI)</a:t>
            </a:r>
          </a:p>
          <a:p>
            <a:r>
              <a:rPr lang="en-US" dirty="0"/>
              <a:t>Planning document</a:t>
            </a:r>
          </a:p>
          <a:p>
            <a:r>
              <a:rPr lang="en-US" dirty="0"/>
              <a:t>Bi-directional exchange of information</a:t>
            </a:r>
          </a:p>
          <a:p>
            <a:r>
              <a:rPr lang="en-US" dirty="0"/>
              <a:t>Sample topics:</a:t>
            </a:r>
          </a:p>
          <a:p>
            <a:pPr lvl="1"/>
            <a:r>
              <a:rPr lang="en-US" dirty="0"/>
              <a:t>Instructions for response</a:t>
            </a:r>
          </a:p>
          <a:p>
            <a:pPr lvl="1"/>
            <a:r>
              <a:rPr lang="en-US" dirty="0"/>
              <a:t>Statement of scope</a:t>
            </a:r>
          </a:p>
          <a:p>
            <a:pPr lvl="1"/>
            <a:r>
              <a:rPr lang="en-US" dirty="0"/>
              <a:t>Functional requirements document</a:t>
            </a:r>
          </a:p>
          <a:p>
            <a:pPr lvl="1"/>
            <a:r>
              <a:rPr lang="en-US" dirty="0"/>
              <a:t>Business information (corporate structure, installed base, clientele)</a:t>
            </a:r>
          </a:p>
          <a:p>
            <a:pPr lvl="1"/>
            <a:r>
              <a:rPr lang="en-US" dirty="0"/>
              <a:t>Level of detail varies from case to case</a:t>
            </a:r>
          </a:p>
          <a:p>
            <a:pPr lvl="1"/>
            <a:r>
              <a:rPr lang="en-US" dirty="0"/>
              <a:t>Usually less than 10 pages</a:t>
            </a:r>
          </a:p>
          <a:p>
            <a:pPr lvl="1"/>
            <a:r>
              <a:rPr lang="en-US" dirty="0"/>
              <a:t>Preliminary cost estimates</a:t>
            </a:r>
          </a:p>
          <a:p>
            <a:pPr lvl="1"/>
            <a:r>
              <a:rPr lang="en-US" dirty="0"/>
              <a:t>Support and maintenance levels</a:t>
            </a:r>
          </a:p>
          <a:p>
            <a:pPr lvl="1"/>
            <a:r>
              <a:rPr lang="en-US" dirty="0"/>
              <a:t>Software release dates</a:t>
            </a:r>
          </a:p>
          <a:p>
            <a:pPr lvl="1"/>
            <a:r>
              <a:rPr lang="en-US" dirty="0"/>
              <a:t>Expected retirement of existing SW</a:t>
            </a:r>
          </a:p>
          <a:p>
            <a:pPr lvl="1"/>
            <a:r>
              <a:rPr lang="en-US" dirty="0"/>
              <a:t>Update/upgrade path options</a:t>
            </a:r>
          </a:p>
          <a:p>
            <a:pPr lvl="1"/>
            <a:r>
              <a:rPr lang="en-US" dirty="0"/>
              <a:t>Licensing structure</a:t>
            </a:r>
          </a:p>
          <a:p>
            <a:pPr lvl="1"/>
            <a:r>
              <a:rPr lang="en-US" dirty="0"/>
              <a:t>Technical specifications</a:t>
            </a:r>
          </a:p>
          <a:p>
            <a:pPr lvl="1"/>
            <a:r>
              <a:rPr lang="en-US" dirty="0"/>
              <a:t>Sample implementation plan</a:t>
            </a:r>
          </a:p>
          <a:p>
            <a:pPr lvl="1"/>
            <a:r>
              <a:rPr lang="en-US" dirty="0"/>
              <a:t>Site visit opportunities</a:t>
            </a:r>
          </a:p>
          <a:p>
            <a:pPr marL="0" indent="0">
              <a:buNone/>
            </a:pPr>
            <a:endParaRPr lang="en-US" dirty="0"/>
          </a:p>
        </p:txBody>
      </p:sp>
    </p:spTree>
    <p:extLst>
      <p:ext uri="{BB962C8B-B14F-4D97-AF65-F5344CB8AC3E}">
        <p14:creationId xmlns:p14="http://schemas.microsoft.com/office/powerpoint/2010/main" val="18224116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696A7-216A-584F-00E5-46C15CA218B5}"/>
              </a:ext>
            </a:extLst>
          </p:cNvPr>
          <p:cNvSpPr>
            <a:spLocks noGrp="1"/>
          </p:cNvSpPr>
          <p:nvPr>
            <p:ph type="title"/>
          </p:nvPr>
        </p:nvSpPr>
        <p:spPr/>
        <p:txBody>
          <a:bodyPr/>
          <a:lstStyle/>
          <a:p>
            <a:r>
              <a:rPr lang="en-US" dirty="0"/>
              <a:t>RFI / RFP </a:t>
            </a:r>
          </a:p>
        </p:txBody>
      </p:sp>
      <p:sp>
        <p:nvSpPr>
          <p:cNvPr id="3" name="Content Placeholder 2">
            <a:extLst>
              <a:ext uri="{FF2B5EF4-FFF2-40B4-BE49-F238E27FC236}">
                <a16:creationId xmlns:a16="http://schemas.microsoft.com/office/drawing/2014/main" id="{46522482-1EF0-30E7-F890-58A944D0D647}"/>
              </a:ext>
            </a:extLst>
          </p:cNvPr>
          <p:cNvSpPr>
            <a:spLocks noGrp="1"/>
          </p:cNvSpPr>
          <p:nvPr>
            <p:ph idx="1"/>
          </p:nvPr>
        </p:nvSpPr>
        <p:spPr/>
        <p:txBody>
          <a:bodyPr>
            <a:normAutofit fontScale="70000" lnSpcReduction="20000"/>
          </a:bodyPr>
          <a:lstStyle/>
          <a:p>
            <a:pPr marL="0" indent="0">
              <a:buNone/>
            </a:pPr>
            <a:r>
              <a:rPr lang="en-US" b="1" dirty="0"/>
              <a:t>Request for Proposal (RFP)</a:t>
            </a:r>
          </a:p>
          <a:p>
            <a:r>
              <a:rPr lang="en-US" dirty="0"/>
              <a:t>Is an invitation to present a proposal for a system that can satisfy the functional requirements and technological specifications collected during the analysis and design phases (which should match the organization’s business needs).</a:t>
            </a:r>
          </a:p>
          <a:p>
            <a:r>
              <a:rPr lang="en-US" dirty="0"/>
              <a:t>Requests and responses should include considerable detail including services associated with implementation, training and maintenance.</a:t>
            </a:r>
          </a:p>
          <a:p>
            <a:r>
              <a:rPr lang="en-US" dirty="0"/>
              <a:t>Should allow a Total Cost of Ownership (TCO) to be computed</a:t>
            </a:r>
          </a:p>
          <a:p>
            <a:r>
              <a:rPr lang="en-US" dirty="0"/>
              <a:t>Will transition into a contract upon vendor selection</a:t>
            </a:r>
          </a:p>
          <a:p>
            <a:r>
              <a:rPr lang="en-US" dirty="0"/>
              <a:t>Contains</a:t>
            </a:r>
          </a:p>
          <a:p>
            <a:pPr lvl="1"/>
            <a:r>
              <a:rPr lang="en-US" dirty="0"/>
              <a:t>Vendor Questionnaire</a:t>
            </a:r>
          </a:p>
          <a:p>
            <a:pPr lvl="1"/>
            <a:r>
              <a:rPr lang="en-US" dirty="0"/>
              <a:t>Scope</a:t>
            </a:r>
          </a:p>
          <a:p>
            <a:pPr lvl="1"/>
            <a:r>
              <a:rPr lang="en-US" dirty="0"/>
              <a:t>Limitations</a:t>
            </a:r>
          </a:p>
          <a:p>
            <a:r>
              <a:rPr lang="en-US" dirty="0"/>
              <a:t>Is a window into the culture of the customer</a:t>
            </a:r>
          </a:p>
          <a:p>
            <a:r>
              <a:rPr lang="en-US" dirty="0"/>
              <a:t>Is expensive for vendors and potential customers</a:t>
            </a:r>
          </a:p>
          <a:p>
            <a:pPr marL="0" indent="0">
              <a:buNone/>
            </a:pPr>
            <a:endParaRPr lang="en-US" dirty="0"/>
          </a:p>
        </p:txBody>
      </p:sp>
    </p:spTree>
    <p:extLst>
      <p:ext uri="{BB962C8B-B14F-4D97-AF65-F5344CB8AC3E}">
        <p14:creationId xmlns:p14="http://schemas.microsoft.com/office/powerpoint/2010/main" val="1101836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software development process&#10;&#10;Description automatically generated">
            <a:extLst>
              <a:ext uri="{FF2B5EF4-FFF2-40B4-BE49-F238E27FC236}">
                <a16:creationId xmlns:a16="http://schemas.microsoft.com/office/drawing/2014/main" id="{3CD26483-FAD6-F128-F4CD-423C83F3E6A5}"/>
              </a:ext>
            </a:extLst>
          </p:cNvPr>
          <p:cNvPicPr>
            <a:picLocks noChangeAspect="1"/>
          </p:cNvPicPr>
          <p:nvPr/>
        </p:nvPicPr>
        <p:blipFill>
          <a:blip r:embed="rId2"/>
          <a:stretch>
            <a:fillRect/>
          </a:stretch>
        </p:blipFill>
        <p:spPr>
          <a:xfrm>
            <a:off x="7650494" y="176645"/>
            <a:ext cx="4541506" cy="6276109"/>
          </a:xfrm>
          <a:prstGeom prst="rect">
            <a:avLst/>
          </a:prstGeom>
        </p:spPr>
      </p:pic>
      <p:sp>
        <p:nvSpPr>
          <p:cNvPr id="5" name="TextBox 4">
            <a:extLst>
              <a:ext uri="{FF2B5EF4-FFF2-40B4-BE49-F238E27FC236}">
                <a16:creationId xmlns:a16="http://schemas.microsoft.com/office/drawing/2014/main" id="{0CAD15F3-8A77-13C6-C9E3-E0D8412087A5}"/>
              </a:ext>
            </a:extLst>
          </p:cNvPr>
          <p:cNvSpPr txBox="1"/>
          <p:nvPr/>
        </p:nvSpPr>
        <p:spPr>
          <a:xfrm>
            <a:off x="4082422" y="1358240"/>
            <a:ext cx="1958369" cy="646331"/>
          </a:xfrm>
          <a:prstGeom prst="rect">
            <a:avLst/>
          </a:prstGeom>
          <a:noFill/>
        </p:spPr>
        <p:txBody>
          <a:bodyPr wrap="square" rtlCol="0">
            <a:spAutoFit/>
          </a:bodyPr>
          <a:lstStyle/>
          <a:p>
            <a:r>
              <a:rPr lang="en-US" sz="3600" b="1" dirty="0">
                <a:solidFill>
                  <a:schemeClr val="accent1"/>
                </a:solidFill>
              </a:rPr>
              <a:t>Planning</a:t>
            </a:r>
          </a:p>
        </p:txBody>
      </p:sp>
      <p:sp>
        <p:nvSpPr>
          <p:cNvPr id="7" name="TextBox 6">
            <a:extLst>
              <a:ext uri="{FF2B5EF4-FFF2-40B4-BE49-F238E27FC236}">
                <a16:creationId xmlns:a16="http://schemas.microsoft.com/office/drawing/2014/main" id="{7B00D6D0-5322-83A5-F0A1-BCD5BEB73A5C}"/>
              </a:ext>
            </a:extLst>
          </p:cNvPr>
          <p:cNvSpPr txBox="1"/>
          <p:nvPr/>
        </p:nvSpPr>
        <p:spPr>
          <a:xfrm>
            <a:off x="4486899" y="5546609"/>
            <a:ext cx="2224051" cy="707886"/>
          </a:xfrm>
          <a:prstGeom prst="rect">
            <a:avLst/>
          </a:prstGeom>
          <a:noFill/>
        </p:spPr>
        <p:txBody>
          <a:bodyPr wrap="square" rtlCol="0">
            <a:spAutoFit/>
          </a:bodyPr>
          <a:lstStyle/>
          <a:p>
            <a:r>
              <a:rPr lang="en-US" sz="4000" b="1" dirty="0">
                <a:solidFill>
                  <a:schemeClr val="accent6"/>
                </a:solidFill>
              </a:rPr>
              <a:t>Maintain</a:t>
            </a:r>
          </a:p>
        </p:txBody>
      </p:sp>
      <p:sp>
        <p:nvSpPr>
          <p:cNvPr id="8" name="TextBox 7">
            <a:extLst>
              <a:ext uri="{FF2B5EF4-FFF2-40B4-BE49-F238E27FC236}">
                <a16:creationId xmlns:a16="http://schemas.microsoft.com/office/drawing/2014/main" id="{9961781C-E845-4304-1982-59E09C2251AE}"/>
              </a:ext>
            </a:extLst>
          </p:cNvPr>
          <p:cNvSpPr txBox="1"/>
          <p:nvPr/>
        </p:nvSpPr>
        <p:spPr>
          <a:xfrm>
            <a:off x="4197553" y="3932216"/>
            <a:ext cx="1854528" cy="707886"/>
          </a:xfrm>
          <a:prstGeom prst="rect">
            <a:avLst/>
          </a:prstGeom>
          <a:noFill/>
        </p:spPr>
        <p:txBody>
          <a:bodyPr wrap="square" rtlCol="0">
            <a:spAutoFit/>
          </a:bodyPr>
          <a:lstStyle/>
          <a:p>
            <a:r>
              <a:rPr lang="en-US" sz="4000" b="1" dirty="0">
                <a:ln w="0"/>
                <a:solidFill>
                  <a:srgbClr val="FF0000"/>
                </a:solidFill>
                <a:effectLst>
                  <a:outerShdw blurRad="38100" dist="19050" dir="2700000" algn="tl" rotWithShape="0">
                    <a:schemeClr val="dk1">
                      <a:alpha val="40000"/>
                    </a:schemeClr>
                  </a:outerShdw>
                </a:effectLst>
              </a:rPr>
              <a:t>Launch</a:t>
            </a:r>
            <a:endParaRPr lang="en-US" sz="4000" b="1" dirty="0">
              <a:ln w="0"/>
              <a:solidFill>
                <a:srgbClr val="FF0000"/>
              </a:solidFill>
              <a:effectLst>
                <a:outerShdw blurRad="38100" dist="25400" dir="5400000" algn="ctr" rotWithShape="0">
                  <a:srgbClr val="6E747A">
                    <a:alpha val="43000"/>
                  </a:srgbClr>
                </a:outerShdw>
              </a:effectLst>
            </a:endParaRPr>
          </a:p>
        </p:txBody>
      </p:sp>
      <p:cxnSp>
        <p:nvCxnSpPr>
          <p:cNvPr id="10" name="Straight Arrow Connector 9">
            <a:extLst>
              <a:ext uri="{FF2B5EF4-FFF2-40B4-BE49-F238E27FC236}">
                <a16:creationId xmlns:a16="http://schemas.microsoft.com/office/drawing/2014/main" id="{D3315FC0-54CB-97E0-54D1-A9D5F289E14A}"/>
              </a:ext>
            </a:extLst>
          </p:cNvPr>
          <p:cNvCxnSpPr>
            <a:cxnSpLocks/>
            <a:stCxn id="5" idx="3"/>
          </p:cNvCxnSpPr>
          <p:nvPr/>
        </p:nvCxnSpPr>
        <p:spPr>
          <a:xfrm flipV="1">
            <a:off x="6040791" y="728848"/>
            <a:ext cx="1750814" cy="95255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56951E0-A28B-45CB-4159-23ACA4BBA842}"/>
              </a:ext>
            </a:extLst>
          </p:cNvPr>
          <p:cNvCxnSpPr>
            <a:cxnSpLocks/>
            <a:stCxn id="5" idx="3"/>
          </p:cNvCxnSpPr>
          <p:nvPr/>
        </p:nvCxnSpPr>
        <p:spPr>
          <a:xfrm flipV="1">
            <a:off x="6040791" y="1583871"/>
            <a:ext cx="1750814" cy="9753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088C387-0165-C152-4919-9F9A42D14F52}"/>
              </a:ext>
            </a:extLst>
          </p:cNvPr>
          <p:cNvCxnSpPr>
            <a:cxnSpLocks/>
            <a:stCxn id="5" idx="3"/>
          </p:cNvCxnSpPr>
          <p:nvPr/>
        </p:nvCxnSpPr>
        <p:spPr>
          <a:xfrm>
            <a:off x="6040791" y="1681406"/>
            <a:ext cx="1750814" cy="8858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559409-7B7C-C636-C68A-7677725A643E}"/>
              </a:ext>
            </a:extLst>
          </p:cNvPr>
          <p:cNvCxnSpPr>
            <a:cxnSpLocks/>
            <a:stCxn id="8" idx="3"/>
          </p:cNvCxnSpPr>
          <p:nvPr/>
        </p:nvCxnSpPr>
        <p:spPr>
          <a:xfrm flipV="1">
            <a:off x="6052081" y="3302824"/>
            <a:ext cx="1668969" cy="98333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66A1E0-129F-5070-64E4-71E957B8B497}"/>
              </a:ext>
            </a:extLst>
          </p:cNvPr>
          <p:cNvCxnSpPr>
            <a:cxnSpLocks/>
            <a:stCxn id="8" idx="3"/>
          </p:cNvCxnSpPr>
          <p:nvPr/>
        </p:nvCxnSpPr>
        <p:spPr>
          <a:xfrm flipV="1">
            <a:off x="6052081" y="4157847"/>
            <a:ext cx="1668969" cy="12831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C0861B-3A6A-2097-4028-E65204ABE427}"/>
              </a:ext>
            </a:extLst>
          </p:cNvPr>
          <p:cNvCxnSpPr>
            <a:cxnSpLocks/>
            <a:stCxn id="8" idx="3"/>
          </p:cNvCxnSpPr>
          <p:nvPr/>
        </p:nvCxnSpPr>
        <p:spPr>
          <a:xfrm>
            <a:off x="6052081" y="4286159"/>
            <a:ext cx="1668969" cy="8550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CDC9B59-8742-0786-A9CC-46B28662C17A}"/>
              </a:ext>
            </a:extLst>
          </p:cNvPr>
          <p:cNvCxnSpPr>
            <a:cxnSpLocks/>
            <a:stCxn id="7" idx="3"/>
          </p:cNvCxnSpPr>
          <p:nvPr/>
        </p:nvCxnSpPr>
        <p:spPr>
          <a:xfrm>
            <a:off x="6710950" y="5900552"/>
            <a:ext cx="1080655"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AB39AAD-1CB2-A3D5-A13C-07A4CCBB4F3B}"/>
              </a:ext>
            </a:extLst>
          </p:cNvPr>
          <p:cNvSpPr txBox="1"/>
          <p:nvPr/>
        </p:nvSpPr>
        <p:spPr>
          <a:xfrm>
            <a:off x="321468" y="2317163"/>
            <a:ext cx="6100762" cy="1477328"/>
          </a:xfrm>
          <a:prstGeom prst="rect">
            <a:avLst/>
          </a:prstGeom>
          <a:noFill/>
        </p:spPr>
        <p:txBody>
          <a:bodyPr wrap="square">
            <a:spAutoFit/>
          </a:bodyPr>
          <a:lstStyle/>
          <a:p>
            <a:r>
              <a:rPr lang="en-US" b="1" dirty="0"/>
              <a:t>SDLC: </a:t>
            </a:r>
          </a:p>
          <a:p>
            <a:r>
              <a:rPr lang="en-US" dirty="0"/>
              <a:t>A conceptual model used in project management that describes the stages involved in an information system development project from the initial feasibility study through maintenance of the completed application</a:t>
            </a:r>
          </a:p>
        </p:txBody>
      </p:sp>
    </p:spTree>
    <p:extLst>
      <p:ext uri="{BB962C8B-B14F-4D97-AF65-F5344CB8AC3E}">
        <p14:creationId xmlns:p14="http://schemas.microsoft.com/office/powerpoint/2010/main" val="14969689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2D667-4DA7-EF92-A05F-F3E8607C7C01}"/>
              </a:ext>
            </a:extLst>
          </p:cNvPr>
          <p:cNvSpPr>
            <a:spLocks noGrp="1"/>
          </p:cNvSpPr>
          <p:nvPr>
            <p:ph type="title"/>
          </p:nvPr>
        </p:nvSpPr>
        <p:spPr/>
        <p:txBody>
          <a:bodyPr/>
          <a:lstStyle/>
          <a:p>
            <a:r>
              <a:rPr lang="en-US" dirty="0"/>
              <a:t>Government RFPs/RFIs: </a:t>
            </a:r>
            <a:r>
              <a:rPr lang="en-US" dirty="0">
                <a:hlinkClick r:id="rId2"/>
              </a:rPr>
              <a:t>https://sam.gov/</a:t>
            </a:r>
            <a:endParaRPr lang="en-US" dirty="0"/>
          </a:p>
        </p:txBody>
      </p:sp>
      <p:sp>
        <p:nvSpPr>
          <p:cNvPr id="5" name="TextBox 4">
            <a:extLst>
              <a:ext uri="{FF2B5EF4-FFF2-40B4-BE49-F238E27FC236}">
                <a16:creationId xmlns:a16="http://schemas.microsoft.com/office/drawing/2014/main" id="{B3E02584-CBEF-41D6-9EB5-565D1DAFED0A}"/>
              </a:ext>
            </a:extLst>
          </p:cNvPr>
          <p:cNvSpPr txBox="1"/>
          <p:nvPr/>
        </p:nvSpPr>
        <p:spPr>
          <a:xfrm>
            <a:off x="838200" y="1467535"/>
            <a:ext cx="10909300" cy="369332"/>
          </a:xfrm>
          <a:prstGeom prst="rect">
            <a:avLst/>
          </a:prstGeom>
          <a:noFill/>
        </p:spPr>
        <p:txBody>
          <a:bodyPr wrap="square">
            <a:spAutoFit/>
          </a:bodyPr>
          <a:lstStyle/>
          <a:p>
            <a:r>
              <a:rPr lang="en-US" dirty="0">
                <a:hlinkClick r:id="rId3"/>
              </a:rPr>
              <a:t>https://www.dhhs.nh.gov/sites/g/files/ehbemt476/files/inline-documents/sonh/rfp-2022-ocom-02-compr.pdf</a:t>
            </a:r>
            <a:r>
              <a:rPr lang="en-US" dirty="0"/>
              <a:t> </a:t>
            </a:r>
          </a:p>
        </p:txBody>
      </p:sp>
      <p:pic>
        <p:nvPicPr>
          <p:cNvPr id="7" name="Picture 6" descr="A document with text on it&#10;&#10;Description automatically generated">
            <a:extLst>
              <a:ext uri="{FF2B5EF4-FFF2-40B4-BE49-F238E27FC236}">
                <a16:creationId xmlns:a16="http://schemas.microsoft.com/office/drawing/2014/main" id="{90A0AA37-CE8A-1E2F-66DC-263ABF6635F9}"/>
              </a:ext>
            </a:extLst>
          </p:cNvPr>
          <p:cNvPicPr>
            <a:picLocks noChangeAspect="1"/>
          </p:cNvPicPr>
          <p:nvPr/>
        </p:nvPicPr>
        <p:blipFill>
          <a:blip r:embed="rId4"/>
          <a:stretch>
            <a:fillRect/>
          </a:stretch>
        </p:blipFill>
        <p:spPr>
          <a:xfrm>
            <a:off x="272757" y="2037716"/>
            <a:ext cx="5275847" cy="4455159"/>
          </a:xfrm>
          <a:prstGeom prst="rect">
            <a:avLst/>
          </a:prstGeom>
        </p:spPr>
      </p:pic>
      <p:pic>
        <p:nvPicPr>
          <p:cNvPr id="9" name="Picture 8" descr="A list of pricing worksheet&#10;&#10;Description automatically generated">
            <a:extLst>
              <a:ext uri="{FF2B5EF4-FFF2-40B4-BE49-F238E27FC236}">
                <a16:creationId xmlns:a16="http://schemas.microsoft.com/office/drawing/2014/main" id="{328FE429-3816-D55A-EF2C-74E2FB155B37}"/>
              </a:ext>
            </a:extLst>
          </p:cNvPr>
          <p:cNvPicPr>
            <a:picLocks noChangeAspect="1"/>
          </p:cNvPicPr>
          <p:nvPr/>
        </p:nvPicPr>
        <p:blipFill>
          <a:blip r:embed="rId5"/>
          <a:stretch>
            <a:fillRect/>
          </a:stretch>
        </p:blipFill>
        <p:spPr>
          <a:xfrm>
            <a:off x="5599697" y="3191121"/>
            <a:ext cx="6319546" cy="3443747"/>
          </a:xfrm>
          <a:prstGeom prst="rect">
            <a:avLst/>
          </a:prstGeom>
        </p:spPr>
      </p:pic>
    </p:spTree>
    <p:extLst>
      <p:ext uri="{BB962C8B-B14F-4D97-AF65-F5344CB8AC3E}">
        <p14:creationId xmlns:p14="http://schemas.microsoft.com/office/powerpoint/2010/main" val="34052568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4BF34-13E1-F2AE-CFA5-B58DC17CAB5B}"/>
              </a:ext>
            </a:extLst>
          </p:cNvPr>
          <p:cNvSpPr>
            <a:spLocks noGrp="1"/>
          </p:cNvSpPr>
          <p:nvPr>
            <p:ph type="title"/>
          </p:nvPr>
        </p:nvSpPr>
        <p:spPr/>
        <p:txBody>
          <a:bodyPr/>
          <a:lstStyle/>
          <a:p>
            <a:r>
              <a:rPr lang="en-US" dirty="0"/>
              <a:t>Iowa: HHS </a:t>
            </a:r>
          </a:p>
        </p:txBody>
      </p:sp>
      <p:sp>
        <p:nvSpPr>
          <p:cNvPr id="3" name="Content Placeholder 2">
            <a:extLst>
              <a:ext uri="{FF2B5EF4-FFF2-40B4-BE49-F238E27FC236}">
                <a16:creationId xmlns:a16="http://schemas.microsoft.com/office/drawing/2014/main" id="{E1345454-DF33-FCED-D108-754DFA82F27C}"/>
              </a:ext>
            </a:extLst>
          </p:cNvPr>
          <p:cNvSpPr>
            <a:spLocks noGrp="1"/>
          </p:cNvSpPr>
          <p:nvPr>
            <p:ph idx="1"/>
          </p:nvPr>
        </p:nvSpPr>
        <p:spPr/>
        <p:txBody>
          <a:bodyPr/>
          <a:lstStyle/>
          <a:p>
            <a:r>
              <a:rPr lang="en-US" dirty="0">
                <a:hlinkClick r:id="rId2"/>
              </a:rPr>
              <a:t>https://hhs.iowa.gov/programs/welcome-iowa-medicaid/iowa-health-link/rfp</a:t>
            </a:r>
            <a:r>
              <a:rPr lang="en-US" dirty="0"/>
              <a:t> </a:t>
            </a:r>
          </a:p>
        </p:txBody>
      </p:sp>
      <p:pic>
        <p:nvPicPr>
          <p:cNvPr id="5" name="Picture 4" descr="A screenshot of a medical program&#10;&#10;Description automatically generated">
            <a:extLst>
              <a:ext uri="{FF2B5EF4-FFF2-40B4-BE49-F238E27FC236}">
                <a16:creationId xmlns:a16="http://schemas.microsoft.com/office/drawing/2014/main" id="{63C356B3-0D11-F3C2-DC18-AA1F67BD4DB3}"/>
              </a:ext>
            </a:extLst>
          </p:cNvPr>
          <p:cNvPicPr>
            <a:picLocks noChangeAspect="1"/>
          </p:cNvPicPr>
          <p:nvPr/>
        </p:nvPicPr>
        <p:blipFill>
          <a:blip r:embed="rId3"/>
          <a:stretch>
            <a:fillRect/>
          </a:stretch>
        </p:blipFill>
        <p:spPr>
          <a:xfrm>
            <a:off x="508000" y="3031121"/>
            <a:ext cx="5981700" cy="3280779"/>
          </a:xfrm>
          <a:prstGeom prst="rect">
            <a:avLst/>
          </a:prstGeom>
        </p:spPr>
      </p:pic>
    </p:spTree>
    <p:extLst>
      <p:ext uri="{BB962C8B-B14F-4D97-AF65-F5344CB8AC3E}">
        <p14:creationId xmlns:p14="http://schemas.microsoft.com/office/powerpoint/2010/main" val="872102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3D5A8-41A5-739C-145D-78D275E8FDEA}"/>
              </a:ext>
            </a:extLst>
          </p:cNvPr>
          <p:cNvSpPr>
            <a:spLocks noGrp="1"/>
          </p:cNvSpPr>
          <p:nvPr>
            <p:ph type="ctrTitle"/>
          </p:nvPr>
        </p:nvSpPr>
        <p:spPr/>
        <p:txBody>
          <a:bodyPr/>
          <a:lstStyle/>
          <a:p>
            <a:r>
              <a:rPr lang="en-US" dirty="0"/>
              <a:t>Phase 4: Implementation (PLANNING to LAUNCH) </a:t>
            </a:r>
          </a:p>
        </p:txBody>
      </p:sp>
    </p:spTree>
    <p:extLst>
      <p:ext uri="{BB962C8B-B14F-4D97-AF65-F5344CB8AC3E}">
        <p14:creationId xmlns:p14="http://schemas.microsoft.com/office/powerpoint/2010/main" val="41461895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EEB6-4005-0AC1-B405-6BABA96AFD64}"/>
              </a:ext>
            </a:extLst>
          </p:cNvPr>
          <p:cNvSpPr>
            <a:spLocks noGrp="1"/>
          </p:cNvSpPr>
          <p:nvPr>
            <p:ph type="title"/>
          </p:nvPr>
        </p:nvSpPr>
        <p:spPr/>
        <p:txBody>
          <a:bodyPr/>
          <a:lstStyle/>
          <a:p>
            <a:r>
              <a:rPr lang="en-US" b="1" dirty="0"/>
              <a:t>Implementation</a:t>
            </a:r>
          </a:p>
        </p:txBody>
      </p:sp>
      <p:sp>
        <p:nvSpPr>
          <p:cNvPr id="3" name="Content Placeholder 2">
            <a:extLst>
              <a:ext uri="{FF2B5EF4-FFF2-40B4-BE49-F238E27FC236}">
                <a16:creationId xmlns:a16="http://schemas.microsoft.com/office/drawing/2014/main" id="{C193D6EA-ACCA-606D-F8F7-110C3FFEBA66}"/>
              </a:ext>
            </a:extLst>
          </p:cNvPr>
          <p:cNvSpPr>
            <a:spLocks noGrp="1"/>
          </p:cNvSpPr>
          <p:nvPr>
            <p:ph idx="1"/>
          </p:nvPr>
        </p:nvSpPr>
        <p:spPr/>
        <p:txBody>
          <a:bodyPr>
            <a:normAutofit/>
          </a:bodyPr>
          <a:lstStyle/>
          <a:p>
            <a:r>
              <a:rPr lang="en-US" b="1" dirty="0">
                <a:effectLst/>
              </a:rPr>
              <a:t>Implementation strategies: </a:t>
            </a:r>
          </a:p>
          <a:p>
            <a:pPr lvl="1"/>
            <a:r>
              <a:rPr lang="en-US" dirty="0">
                <a:effectLst/>
              </a:rPr>
              <a:t>phased rollout – new systems gradually brought ‘live’</a:t>
            </a:r>
          </a:p>
          <a:p>
            <a:pPr lvl="1"/>
            <a:r>
              <a:rPr lang="en-US" dirty="0">
                <a:effectLst/>
              </a:rPr>
              <a:t>big bang – happens all at once </a:t>
            </a:r>
          </a:p>
          <a:p>
            <a:pPr lvl="1"/>
            <a:r>
              <a:rPr lang="en-US" dirty="0">
                <a:effectLst/>
              </a:rPr>
              <a:t>parallel – new and old together </a:t>
            </a:r>
          </a:p>
          <a:p>
            <a:r>
              <a:rPr lang="en-US" b="1" dirty="0">
                <a:effectLst/>
              </a:rPr>
              <a:t>Education and training</a:t>
            </a:r>
          </a:p>
          <a:p>
            <a:pPr lvl="1"/>
            <a:r>
              <a:rPr lang="en-US" dirty="0"/>
              <a:t>Vendor support </a:t>
            </a:r>
          </a:p>
          <a:p>
            <a:pPr lvl="1"/>
            <a:r>
              <a:rPr lang="en-US" dirty="0">
                <a:effectLst/>
              </a:rPr>
              <a:t>Train the trainer events </a:t>
            </a:r>
          </a:p>
          <a:p>
            <a:pPr lvl="1"/>
            <a:r>
              <a:rPr lang="en-US" dirty="0"/>
              <a:t>Finding ‘champions’ – superusers </a:t>
            </a:r>
          </a:p>
          <a:p>
            <a:r>
              <a:rPr lang="en-US" b="1" dirty="0">
                <a:effectLst/>
              </a:rPr>
              <a:t>Conversion and “go-live”</a:t>
            </a:r>
          </a:p>
          <a:p>
            <a:pPr lvl="1"/>
            <a:r>
              <a:rPr lang="en-US" dirty="0"/>
              <a:t>Command centers or ‘war’ rooms </a:t>
            </a:r>
            <a:endParaRPr lang="en-US" dirty="0">
              <a:effectLst/>
            </a:endParaRPr>
          </a:p>
          <a:p>
            <a:endParaRPr lang="en-US" dirty="0"/>
          </a:p>
        </p:txBody>
      </p:sp>
    </p:spTree>
    <p:extLst>
      <p:ext uri="{BB962C8B-B14F-4D97-AF65-F5344CB8AC3E}">
        <p14:creationId xmlns:p14="http://schemas.microsoft.com/office/powerpoint/2010/main" val="4347957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BEEA5-BECF-9741-850A-E621D6339DF9}"/>
              </a:ext>
            </a:extLst>
          </p:cNvPr>
          <p:cNvSpPr>
            <a:spLocks noGrp="1"/>
          </p:cNvSpPr>
          <p:nvPr>
            <p:ph type="title"/>
          </p:nvPr>
        </p:nvSpPr>
        <p:spPr/>
        <p:txBody>
          <a:bodyPr/>
          <a:lstStyle/>
          <a:p>
            <a:r>
              <a:rPr lang="en-US" dirty="0"/>
              <a:t>Deployment types…</a:t>
            </a:r>
          </a:p>
        </p:txBody>
      </p:sp>
      <p:pic>
        <p:nvPicPr>
          <p:cNvPr id="4098" name="Picture 2" descr="AddyOsmani.com - Incremental Migrations">
            <a:extLst>
              <a:ext uri="{FF2B5EF4-FFF2-40B4-BE49-F238E27FC236}">
                <a16:creationId xmlns:a16="http://schemas.microsoft.com/office/drawing/2014/main" id="{8595FB1E-BAD0-17DA-294A-25443C9BDE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90688"/>
            <a:ext cx="8180387" cy="4697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6875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00B6-6E8A-B35F-A550-032D98C3A046}"/>
              </a:ext>
            </a:extLst>
          </p:cNvPr>
          <p:cNvSpPr>
            <a:spLocks noGrp="1"/>
          </p:cNvSpPr>
          <p:nvPr>
            <p:ph type="title"/>
          </p:nvPr>
        </p:nvSpPr>
        <p:spPr>
          <a:xfrm>
            <a:off x="266700" y="1229112"/>
            <a:ext cx="10515600" cy="1325563"/>
          </a:xfrm>
        </p:spPr>
        <p:txBody>
          <a:bodyPr/>
          <a:lstStyle/>
          <a:p>
            <a:r>
              <a:rPr lang="en-US" b="1" dirty="0"/>
              <a:t>War room: </a:t>
            </a:r>
          </a:p>
        </p:txBody>
      </p:sp>
      <p:pic>
        <p:nvPicPr>
          <p:cNvPr id="14338" name="Picture 2">
            <a:extLst>
              <a:ext uri="{FF2B5EF4-FFF2-40B4-BE49-F238E27FC236}">
                <a16:creationId xmlns:a16="http://schemas.microsoft.com/office/drawing/2014/main" id="{F9C5A50B-1F57-33F1-A796-9DA5C8445A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94000" y="3581178"/>
            <a:ext cx="8102600" cy="295175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013AFF07-6253-C526-8E41-14E15AC0A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4813" y="88147"/>
            <a:ext cx="5614988" cy="3344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1144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FD92F-7FB2-F9B5-E3A2-146E2D300AFC}"/>
              </a:ext>
            </a:extLst>
          </p:cNvPr>
          <p:cNvSpPr>
            <a:spLocks noGrp="1"/>
          </p:cNvSpPr>
          <p:nvPr>
            <p:ph type="title"/>
          </p:nvPr>
        </p:nvSpPr>
        <p:spPr>
          <a:xfrm>
            <a:off x="431800" y="58611"/>
            <a:ext cx="10515600" cy="1325563"/>
          </a:xfrm>
        </p:spPr>
        <p:txBody>
          <a:bodyPr/>
          <a:lstStyle/>
          <a:p>
            <a:r>
              <a:rPr lang="en-US" b="1" dirty="0"/>
              <a:t>War Room Comms</a:t>
            </a:r>
            <a:r>
              <a:rPr lang="en-US" dirty="0"/>
              <a:t>: Slack/Teams/</a:t>
            </a:r>
            <a:r>
              <a:rPr lang="en-US" dirty="0" err="1"/>
              <a:t>etc</a:t>
            </a:r>
            <a:r>
              <a:rPr lang="en-US" dirty="0"/>
              <a:t>…(</a:t>
            </a:r>
            <a:r>
              <a:rPr lang="en-US" dirty="0" err="1"/>
              <a:t>chatOps</a:t>
            </a:r>
            <a:r>
              <a:rPr lang="en-US" dirty="0"/>
              <a:t>)</a:t>
            </a:r>
          </a:p>
        </p:txBody>
      </p:sp>
      <p:pic>
        <p:nvPicPr>
          <p:cNvPr id="4" name="Picture 6">
            <a:extLst>
              <a:ext uri="{FF2B5EF4-FFF2-40B4-BE49-F238E27FC236}">
                <a16:creationId xmlns:a16="http://schemas.microsoft.com/office/drawing/2014/main" id="{A7DE1FA7-2A92-A6BA-3414-873334EED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4046" y="2240959"/>
            <a:ext cx="5714604" cy="3771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8131E5-7AE6-ECD0-5BD5-B40DBDEA9541}"/>
              </a:ext>
            </a:extLst>
          </p:cNvPr>
          <p:cNvSpPr txBox="1"/>
          <p:nvPr/>
        </p:nvSpPr>
        <p:spPr>
          <a:xfrm>
            <a:off x="8803010" y="368511"/>
            <a:ext cx="3046090" cy="2031325"/>
          </a:xfrm>
          <a:prstGeom prst="rect">
            <a:avLst/>
          </a:prstGeom>
          <a:noFill/>
        </p:spPr>
        <p:txBody>
          <a:bodyPr wrap="none" rtlCol="0">
            <a:spAutoFit/>
          </a:bodyPr>
          <a:lstStyle/>
          <a:p>
            <a:r>
              <a:rPr lang="en-US" dirty="0"/>
              <a:t>Slack/Teams Integrations with:</a:t>
            </a:r>
          </a:p>
          <a:p>
            <a:endParaRPr lang="en-US" dirty="0"/>
          </a:p>
          <a:p>
            <a:r>
              <a:rPr lang="en-US" dirty="0"/>
              <a:t>- </a:t>
            </a:r>
            <a:r>
              <a:rPr lang="en-US" b="1" dirty="0"/>
              <a:t>Jira</a:t>
            </a:r>
            <a:r>
              <a:rPr lang="en-US" dirty="0"/>
              <a:t> (PM ticketing tool)</a:t>
            </a:r>
          </a:p>
          <a:p>
            <a:r>
              <a:rPr lang="en-US" dirty="0"/>
              <a:t>- </a:t>
            </a:r>
            <a:r>
              <a:rPr lang="en-US" b="1" dirty="0"/>
              <a:t>Miro</a:t>
            </a:r>
            <a:r>
              <a:rPr lang="en-US" dirty="0"/>
              <a:t> (white boarding)</a:t>
            </a:r>
          </a:p>
          <a:p>
            <a:r>
              <a:rPr lang="en-US" dirty="0"/>
              <a:t>- Alert system (</a:t>
            </a:r>
          </a:p>
          <a:p>
            <a:r>
              <a:rPr lang="en-US" dirty="0"/>
              <a:t>- Outlook/email automation</a:t>
            </a:r>
          </a:p>
          <a:p>
            <a:endParaRPr lang="en-US" dirty="0"/>
          </a:p>
        </p:txBody>
      </p:sp>
      <p:pic>
        <p:nvPicPr>
          <p:cNvPr id="15362" name="Picture 2" descr="Making a Virtual War Room — the Journey to ChatOps | by Robert Barron |  Medium">
            <a:extLst>
              <a:ext uri="{FF2B5EF4-FFF2-40B4-BE49-F238E27FC236}">
                <a16:creationId xmlns:a16="http://schemas.microsoft.com/office/drawing/2014/main" id="{68D46080-5AD8-F486-8BF6-3C43ABEA80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93" r="1642" b="5373"/>
          <a:stretch/>
        </p:blipFill>
        <p:spPr bwMode="auto">
          <a:xfrm>
            <a:off x="123425" y="2082083"/>
            <a:ext cx="5794531" cy="4089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1389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3D5A8-41A5-739C-145D-78D275E8FDEA}"/>
              </a:ext>
            </a:extLst>
          </p:cNvPr>
          <p:cNvSpPr>
            <a:spLocks noGrp="1"/>
          </p:cNvSpPr>
          <p:nvPr>
            <p:ph type="ctrTitle"/>
          </p:nvPr>
        </p:nvSpPr>
        <p:spPr/>
        <p:txBody>
          <a:bodyPr/>
          <a:lstStyle/>
          <a:p>
            <a:r>
              <a:rPr lang="en-US" dirty="0"/>
              <a:t>Phase 5: Testing (LAUNCH) </a:t>
            </a:r>
          </a:p>
        </p:txBody>
      </p:sp>
    </p:spTree>
    <p:extLst>
      <p:ext uri="{BB962C8B-B14F-4D97-AF65-F5344CB8AC3E}">
        <p14:creationId xmlns:p14="http://schemas.microsoft.com/office/powerpoint/2010/main" val="5692553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DFE7E-1049-28F4-1E92-E49707F13721}"/>
              </a:ext>
            </a:extLst>
          </p:cNvPr>
          <p:cNvSpPr>
            <a:spLocks noGrp="1"/>
          </p:cNvSpPr>
          <p:nvPr>
            <p:ph type="title"/>
          </p:nvPr>
        </p:nvSpPr>
        <p:spPr/>
        <p:txBody>
          <a:bodyPr/>
          <a:lstStyle/>
          <a:p>
            <a:r>
              <a:rPr lang="en-US" b="1" dirty="0"/>
              <a:t>Types of testing environments…</a:t>
            </a:r>
          </a:p>
        </p:txBody>
      </p:sp>
      <p:pic>
        <p:nvPicPr>
          <p:cNvPr id="2050" name="Picture 2" descr="What is UAT (User Acceptance Testing): A Details Guide">
            <a:extLst>
              <a:ext uri="{FF2B5EF4-FFF2-40B4-BE49-F238E27FC236}">
                <a16:creationId xmlns:a16="http://schemas.microsoft.com/office/drawing/2014/main" id="{4F5654C1-F3AC-3287-9AA4-DDBD2A5C02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59" t="21485" r="17187" b="28541"/>
          <a:stretch/>
        </p:blipFill>
        <p:spPr bwMode="auto">
          <a:xfrm>
            <a:off x="1854200" y="2351088"/>
            <a:ext cx="8089900" cy="3046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822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60B12-02DE-9A0A-B250-A376AE103236}"/>
              </a:ext>
            </a:extLst>
          </p:cNvPr>
          <p:cNvSpPr>
            <a:spLocks noGrp="1"/>
          </p:cNvSpPr>
          <p:nvPr>
            <p:ph type="title"/>
          </p:nvPr>
        </p:nvSpPr>
        <p:spPr>
          <a:xfrm>
            <a:off x="838200" y="0"/>
            <a:ext cx="10515600" cy="1325563"/>
          </a:xfrm>
        </p:spPr>
        <p:txBody>
          <a:bodyPr/>
          <a:lstStyle/>
          <a:p>
            <a:r>
              <a:rPr lang="en-US" dirty="0"/>
              <a:t>Types of tests that can be performed: </a:t>
            </a:r>
          </a:p>
        </p:txBody>
      </p:sp>
      <p:pic>
        <p:nvPicPr>
          <p:cNvPr id="3074" name="Picture 2">
            <a:extLst>
              <a:ext uri="{FF2B5EF4-FFF2-40B4-BE49-F238E27FC236}">
                <a16:creationId xmlns:a16="http://schemas.microsoft.com/office/drawing/2014/main" id="{8709F4B1-968E-606A-9B36-1BEAB15EB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735931"/>
            <a:ext cx="9105900" cy="51220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BEF1002-73F9-53F0-3194-B15311210285}"/>
              </a:ext>
            </a:extLst>
          </p:cNvPr>
          <p:cNvSpPr txBox="1"/>
          <p:nvPr/>
        </p:nvSpPr>
        <p:spPr>
          <a:xfrm>
            <a:off x="139700" y="1557337"/>
            <a:ext cx="4518481" cy="923330"/>
          </a:xfrm>
          <a:prstGeom prst="rect">
            <a:avLst/>
          </a:prstGeom>
          <a:noFill/>
        </p:spPr>
        <p:txBody>
          <a:bodyPr wrap="none" rtlCol="0">
            <a:spAutoFit/>
          </a:bodyPr>
          <a:lstStyle/>
          <a:p>
            <a:r>
              <a:rPr lang="en-US" b="1" dirty="0"/>
              <a:t>Functional</a:t>
            </a:r>
            <a:r>
              <a:rPr lang="en-US" dirty="0"/>
              <a:t>: the software at a </a:t>
            </a:r>
            <a:r>
              <a:rPr lang="en-US" i="1" u="sng" dirty="0"/>
              <a:t>component</a:t>
            </a:r>
            <a:r>
              <a:rPr lang="en-US" dirty="0"/>
              <a:t> level</a:t>
            </a:r>
          </a:p>
          <a:p>
            <a:endParaRPr lang="en-US" dirty="0"/>
          </a:p>
          <a:p>
            <a:r>
              <a:rPr lang="en-US" b="1" dirty="0"/>
              <a:t>Non-functiona</a:t>
            </a:r>
            <a:r>
              <a:rPr lang="en-US" dirty="0"/>
              <a:t>l: the overall system;  </a:t>
            </a:r>
          </a:p>
        </p:txBody>
      </p:sp>
    </p:spTree>
    <p:extLst>
      <p:ext uri="{BB962C8B-B14F-4D97-AF65-F5344CB8AC3E}">
        <p14:creationId xmlns:p14="http://schemas.microsoft.com/office/powerpoint/2010/main" val="2262671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 name="Screen Shot 2022-02-14 at 4.20.39 PM.png" descr="Screen Shot 2022-02-14 at 4.20.39 PM.png"/>
          <p:cNvPicPr>
            <a:picLocks noChangeAspect="1"/>
          </p:cNvPicPr>
          <p:nvPr/>
        </p:nvPicPr>
        <p:blipFill>
          <a:blip r:embed="rId2"/>
          <a:stretch>
            <a:fillRect/>
          </a:stretch>
        </p:blipFill>
        <p:spPr>
          <a:xfrm>
            <a:off x="166824" y="886619"/>
            <a:ext cx="7438277" cy="4783458"/>
          </a:xfrm>
          <a:prstGeom prst="rect">
            <a:avLst/>
          </a:prstGeom>
          <a:ln w="12700">
            <a:miter lim="400000"/>
          </a:ln>
        </p:spPr>
      </p:pic>
      <p:pic>
        <p:nvPicPr>
          <p:cNvPr id="338" name="Screen Shot 2022-02-14 at 4.39.49 PM.png" descr="Screen Shot 2022-02-14 at 4.39.49 PM.png"/>
          <p:cNvPicPr>
            <a:picLocks noChangeAspect="1"/>
          </p:cNvPicPr>
          <p:nvPr/>
        </p:nvPicPr>
        <p:blipFill>
          <a:blip r:embed="rId3"/>
          <a:srcRect r="25498"/>
          <a:stretch>
            <a:fillRect/>
          </a:stretch>
        </p:blipFill>
        <p:spPr>
          <a:xfrm>
            <a:off x="7706701" y="1170007"/>
            <a:ext cx="4201588" cy="4517985"/>
          </a:xfrm>
          <a:prstGeom prst="rect">
            <a:avLst/>
          </a:prstGeom>
          <a:ln w="12700">
            <a:miter lim="400000"/>
          </a:ln>
        </p:spPr>
      </p:pic>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document&#10;&#10;Description automatically generated">
            <a:extLst>
              <a:ext uri="{FF2B5EF4-FFF2-40B4-BE49-F238E27FC236}">
                <a16:creationId xmlns:a16="http://schemas.microsoft.com/office/drawing/2014/main" id="{F325583D-6E8B-17B3-588E-D0E279C4832D}"/>
              </a:ext>
            </a:extLst>
          </p:cNvPr>
          <p:cNvPicPr>
            <a:picLocks noChangeAspect="1"/>
          </p:cNvPicPr>
          <p:nvPr/>
        </p:nvPicPr>
        <p:blipFill>
          <a:blip r:embed="rId2"/>
          <a:stretch>
            <a:fillRect/>
          </a:stretch>
        </p:blipFill>
        <p:spPr>
          <a:xfrm>
            <a:off x="361778" y="521097"/>
            <a:ext cx="11468444" cy="5815806"/>
          </a:xfrm>
          <a:prstGeom prst="rect">
            <a:avLst/>
          </a:prstGeom>
        </p:spPr>
      </p:pic>
    </p:spTree>
    <p:extLst>
      <p:ext uri="{BB962C8B-B14F-4D97-AF65-F5344CB8AC3E}">
        <p14:creationId xmlns:p14="http://schemas.microsoft.com/office/powerpoint/2010/main" val="40812972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3D5A8-41A5-739C-145D-78D275E8FDEA}"/>
              </a:ext>
            </a:extLst>
          </p:cNvPr>
          <p:cNvSpPr>
            <a:spLocks noGrp="1"/>
          </p:cNvSpPr>
          <p:nvPr>
            <p:ph type="ctrTitle"/>
          </p:nvPr>
        </p:nvSpPr>
        <p:spPr/>
        <p:txBody>
          <a:bodyPr/>
          <a:lstStyle/>
          <a:p>
            <a:r>
              <a:rPr lang="en-US" dirty="0"/>
              <a:t>Phase 6: Deployment (LAUNCH) </a:t>
            </a:r>
          </a:p>
        </p:txBody>
      </p:sp>
    </p:spTree>
    <p:extLst>
      <p:ext uri="{BB962C8B-B14F-4D97-AF65-F5344CB8AC3E}">
        <p14:creationId xmlns:p14="http://schemas.microsoft.com/office/powerpoint/2010/main" val="25826425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BEEA5-BECF-9741-850A-E621D6339DF9}"/>
              </a:ext>
            </a:extLst>
          </p:cNvPr>
          <p:cNvSpPr>
            <a:spLocks noGrp="1"/>
          </p:cNvSpPr>
          <p:nvPr>
            <p:ph type="title"/>
          </p:nvPr>
        </p:nvSpPr>
        <p:spPr/>
        <p:txBody>
          <a:bodyPr/>
          <a:lstStyle/>
          <a:p>
            <a:r>
              <a:rPr lang="en-US" dirty="0"/>
              <a:t>Deployment types…</a:t>
            </a:r>
          </a:p>
        </p:txBody>
      </p:sp>
      <p:pic>
        <p:nvPicPr>
          <p:cNvPr id="4098" name="Picture 2" descr="AddyOsmani.com - Incremental Migrations">
            <a:extLst>
              <a:ext uri="{FF2B5EF4-FFF2-40B4-BE49-F238E27FC236}">
                <a16:creationId xmlns:a16="http://schemas.microsoft.com/office/drawing/2014/main" id="{8595FB1E-BAD0-17DA-294A-25443C9BDE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3" y="1690688"/>
            <a:ext cx="8180387" cy="4697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888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3D5A8-41A5-739C-145D-78D275E8FDEA}"/>
              </a:ext>
            </a:extLst>
          </p:cNvPr>
          <p:cNvSpPr>
            <a:spLocks noGrp="1"/>
          </p:cNvSpPr>
          <p:nvPr>
            <p:ph type="ctrTitle"/>
          </p:nvPr>
        </p:nvSpPr>
        <p:spPr/>
        <p:txBody>
          <a:bodyPr/>
          <a:lstStyle/>
          <a:p>
            <a:r>
              <a:rPr lang="en-US" dirty="0"/>
              <a:t>Phase 7: Maintenance and Improvements</a:t>
            </a:r>
          </a:p>
        </p:txBody>
      </p:sp>
    </p:spTree>
    <p:extLst>
      <p:ext uri="{BB962C8B-B14F-4D97-AF65-F5344CB8AC3E}">
        <p14:creationId xmlns:p14="http://schemas.microsoft.com/office/powerpoint/2010/main" val="37474922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3D5A8-41A5-739C-145D-78D275E8FDEA}"/>
              </a:ext>
            </a:extLst>
          </p:cNvPr>
          <p:cNvSpPr>
            <a:spLocks noGrp="1"/>
          </p:cNvSpPr>
          <p:nvPr>
            <p:ph type="ctrTitle"/>
          </p:nvPr>
        </p:nvSpPr>
        <p:spPr/>
        <p:txBody>
          <a:bodyPr/>
          <a:lstStyle/>
          <a:p>
            <a:r>
              <a:rPr lang="en-US" dirty="0"/>
              <a:t>SDLC Methodologies</a:t>
            </a:r>
          </a:p>
        </p:txBody>
      </p:sp>
    </p:spTree>
    <p:extLst>
      <p:ext uri="{BB962C8B-B14F-4D97-AF65-F5344CB8AC3E}">
        <p14:creationId xmlns:p14="http://schemas.microsoft.com/office/powerpoint/2010/main" val="6295634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56FCB-6E7D-E44E-C88D-4DF775356C21}"/>
              </a:ext>
            </a:extLst>
          </p:cNvPr>
          <p:cNvSpPr>
            <a:spLocks noGrp="1"/>
          </p:cNvSpPr>
          <p:nvPr>
            <p:ph type="title"/>
          </p:nvPr>
        </p:nvSpPr>
        <p:spPr/>
        <p:txBody>
          <a:bodyPr/>
          <a:lstStyle/>
          <a:p>
            <a:r>
              <a:rPr lang="en-US" dirty="0"/>
              <a:t>SDLC methodologies (types)   </a:t>
            </a:r>
          </a:p>
        </p:txBody>
      </p:sp>
      <p:sp>
        <p:nvSpPr>
          <p:cNvPr id="3" name="Content Placeholder 2">
            <a:extLst>
              <a:ext uri="{FF2B5EF4-FFF2-40B4-BE49-F238E27FC236}">
                <a16:creationId xmlns:a16="http://schemas.microsoft.com/office/drawing/2014/main" id="{46706BF9-F913-89B9-60FA-83ED8A2707F5}"/>
              </a:ext>
            </a:extLst>
          </p:cNvPr>
          <p:cNvSpPr>
            <a:spLocks noGrp="1"/>
          </p:cNvSpPr>
          <p:nvPr>
            <p:ph idx="1"/>
          </p:nvPr>
        </p:nvSpPr>
        <p:spPr/>
        <p:txBody>
          <a:bodyPr/>
          <a:lstStyle/>
          <a:p>
            <a:r>
              <a:rPr lang="en-US" dirty="0"/>
              <a:t>Incremental/Sequential: </a:t>
            </a:r>
            <a:r>
              <a:rPr lang="en-US" b="1" dirty="0"/>
              <a:t>Waterfall</a:t>
            </a:r>
            <a:r>
              <a:rPr lang="en-US" dirty="0"/>
              <a:t> </a:t>
            </a:r>
          </a:p>
          <a:p>
            <a:r>
              <a:rPr lang="en-US" dirty="0"/>
              <a:t>Hybrid/Adaptive: </a:t>
            </a:r>
            <a:r>
              <a:rPr lang="en-US" b="1" dirty="0"/>
              <a:t>Agile</a:t>
            </a:r>
            <a:r>
              <a:rPr lang="en-US" dirty="0"/>
              <a:t> </a:t>
            </a:r>
          </a:p>
          <a:p>
            <a:pPr lvl="1"/>
            <a:r>
              <a:rPr lang="en-US" dirty="0"/>
              <a:t>Lean </a:t>
            </a:r>
          </a:p>
          <a:p>
            <a:pPr lvl="1"/>
            <a:r>
              <a:rPr lang="en-US" dirty="0"/>
              <a:t>Scrum, Kanban </a:t>
            </a:r>
          </a:p>
          <a:p>
            <a:pPr marL="457200" lvl="1" indent="0">
              <a:buNone/>
            </a:pPr>
            <a:endParaRPr lang="en-US" dirty="0"/>
          </a:p>
        </p:txBody>
      </p:sp>
    </p:spTree>
    <p:extLst>
      <p:ext uri="{BB962C8B-B14F-4D97-AF65-F5344CB8AC3E}">
        <p14:creationId xmlns:p14="http://schemas.microsoft.com/office/powerpoint/2010/main" val="3809224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256DFC-BBE2-957C-FE6C-3A8F7A55BF7E}"/>
              </a:ext>
            </a:extLst>
          </p:cNvPr>
          <p:cNvPicPr>
            <a:picLocks noChangeAspect="1"/>
          </p:cNvPicPr>
          <p:nvPr/>
        </p:nvPicPr>
        <p:blipFill>
          <a:blip r:embed="rId2"/>
          <a:stretch>
            <a:fillRect/>
          </a:stretch>
        </p:blipFill>
        <p:spPr>
          <a:xfrm>
            <a:off x="2209800" y="1243012"/>
            <a:ext cx="7772400" cy="4371975"/>
          </a:xfrm>
          <a:prstGeom prst="rect">
            <a:avLst/>
          </a:prstGeom>
        </p:spPr>
      </p:pic>
    </p:spTree>
    <p:extLst>
      <p:ext uri="{BB962C8B-B14F-4D97-AF65-F5344CB8AC3E}">
        <p14:creationId xmlns:p14="http://schemas.microsoft.com/office/powerpoint/2010/main" val="18331509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1E0FB-8837-0FC5-D0F3-20C0F71E9032}"/>
              </a:ext>
            </a:extLst>
          </p:cNvPr>
          <p:cNvSpPr>
            <a:spLocks noGrp="1"/>
          </p:cNvSpPr>
          <p:nvPr>
            <p:ph type="title"/>
          </p:nvPr>
        </p:nvSpPr>
        <p:spPr/>
        <p:txBody>
          <a:bodyPr/>
          <a:lstStyle/>
          <a:p>
            <a:r>
              <a:rPr lang="en-US" b="1" dirty="0">
                <a:solidFill>
                  <a:srgbClr val="000000"/>
                </a:solidFill>
                <a:effectLst/>
                <a:latin typeface="Helvetica Neue" panose="02000503000000020004" pitchFamily="2" charset="0"/>
              </a:rPr>
              <a:t>Waterfall </a:t>
            </a:r>
            <a:endParaRPr lang="en-US" dirty="0"/>
          </a:p>
        </p:txBody>
      </p:sp>
      <p:sp>
        <p:nvSpPr>
          <p:cNvPr id="3" name="Content Placeholder 2">
            <a:extLst>
              <a:ext uri="{FF2B5EF4-FFF2-40B4-BE49-F238E27FC236}">
                <a16:creationId xmlns:a16="http://schemas.microsoft.com/office/drawing/2014/main" id="{E8043552-422F-B1AD-5CE0-9C3879D5C07C}"/>
              </a:ext>
            </a:extLst>
          </p:cNvPr>
          <p:cNvSpPr>
            <a:spLocks noGrp="1"/>
          </p:cNvSpPr>
          <p:nvPr>
            <p:ph idx="1"/>
          </p:nvPr>
        </p:nvSpPr>
        <p:spPr>
          <a:xfrm>
            <a:off x="330200" y="1758157"/>
            <a:ext cx="6692900" cy="4351338"/>
          </a:xfrm>
        </p:spPr>
        <p:txBody>
          <a:bodyPr>
            <a:normAutofit fontScale="85000" lnSpcReduction="20000"/>
          </a:bodyPr>
          <a:lstStyle/>
          <a:p>
            <a:r>
              <a:rPr lang="en-US" dirty="0">
                <a:solidFill>
                  <a:srgbClr val="000000"/>
                </a:solidFill>
                <a:effectLst/>
                <a:latin typeface="Helvetica Neue" panose="02000503000000020004" pitchFamily="2" charset="0"/>
              </a:rPr>
              <a:t>A project has several stages—requirements, analysis, design, coding, testing, and maintenance </a:t>
            </a:r>
            <a:br>
              <a:rPr lang="en-US" dirty="0">
                <a:solidFill>
                  <a:srgbClr val="000000"/>
                </a:solidFill>
                <a:effectLst/>
                <a:latin typeface="Helvetica Neue" panose="02000503000000020004" pitchFamily="2" charset="0"/>
              </a:rPr>
            </a:br>
            <a:endParaRPr lang="en-US" dirty="0">
              <a:solidFill>
                <a:srgbClr val="000000"/>
              </a:solidFill>
              <a:effectLst/>
              <a:latin typeface="Helvetica Neue" panose="02000503000000020004" pitchFamily="2" charset="0"/>
            </a:endParaRPr>
          </a:p>
          <a:p>
            <a:r>
              <a:rPr lang="en-US" dirty="0">
                <a:solidFill>
                  <a:srgbClr val="000000"/>
                </a:solidFill>
                <a:effectLst/>
                <a:latin typeface="Helvetica Neue" panose="02000503000000020004" pitchFamily="2" charset="0"/>
              </a:rPr>
              <a:t>Implementation is sequential </a:t>
            </a:r>
          </a:p>
          <a:p>
            <a:pPr marL="0" indent="0">
              <a:buNone/>
            </a:pPr>
            <a:endParaRPr lang="en-US" dirty="0">
              <a:solidFill>
                <a:srgbClr val="000000"/>
              </a:solidFill>
              <a:effectLst/>
              <a:latin typeface="Helvetica Neue" panose="02000503000000020004" pitchFamily="2" charset="0"/>
            </a:endParaRPr>
          </a:p>
          <a:p>
            <a:r>
              <a:rPr lang="en-US" dirty="0">
                <a:solidFill>
                  <a:srgbClr val="000000"/>
                </a:solidFill>
                <a:effectLst/>
                <a:latin typeface="Helvetica Neue" panose="02000503000000020004" pitchFamily="2" charset="0"/>
              </a:rPr>
              <a:t>Proven very effective for small projects that are not likely to change within their time of implementation</a:t>
            </a:r>
            <a:br>
              <a:rPr lang="en-US" dirty="0">
                <a:solidFill>
                  <a:srgbClr val="000000"/>
                </a:solidFill>
                <a:effectLst/>
                <a:latin typeface="Helvetica Neue" panose="02000503000000020004" pitchFamily="2" charset="0"/>
              </a:rPr>
            </a:br>
            <a:endParaRPr lang="en-US" dirty="0">
              <a:solidFill>
                <a:srgbClr val="000000"/>
              </a:solidFill>
              <a:effectLst/>
              <a:latin typeface="Helvetica Neue" panose="02000503000000020004" pitchFamily="2" charset="0"/>
            </a:endParaRPr>
          </a:p>
          <a:p>
            <a:r>
              <a:rPr lang="en-US" dirty="0">
                <a:solidFill>
                  <a:srgbClr val="000000"/>
                </a:solidFill>
                <a:effectLst/>
                <a:latin typeface="Helvetica Neue" panose="02000503000000020004" pitchFamily="2" charset="0"/>
              </a:rPr>
              <a:t>Problem: hard to gather all the possible requirements in the beginning of a project </a:t>
            </a:r>
          </a:p>
          <a:p>
            <a:pPr marL="0" indent="0">
              <a:buNone/>
            </a:pPr>
            <a:br>
              <a:rPr lang="en-US" dirty="0">
                <a:solidFill>
                  <a:srgbClr val="000000"/>
                </a:solidFill>
                <a:effectLst/>
                <a:latin typeface="Helvetica Neue" panose="02000503000000020004" pitchFamily="2" charset="0"/>
              </a:rPr>
            </a:br>
            <a:endParaRPr lang="en-US" dirty="0">
              <a:solidFill>
                <a:srgbClr val="000000"/>
              </a:solidFill>
              <a:effectLst/>
              <a:latin typeface="Helvetica Neue" panose="02000503000000020004" pitchFamily="2" charset="0"/>
            </a:endParaRPr>
          </a:p>
          <a:p>
            <a:endParaRPr lang="en-US" dirty="0"/>
          </a:p>
        </p:txBody>
      </p:sp>
      <p:pic>
        <p:nvPicPr>
          <p:cNvPr id="6" name="Picture 5">
            <a:extLst>
              <a:ext uri="{FF2B5EF4-FFF2-40B4-BE49-F238E27FC236}">
                <a16:creationId xmlns:a16="http://schemas.microsoft.com/office/drawing/2014/main" id="{63F462DC-184D-A055-B84A-9564237F081D}"/>
              </a:ext>
            </a:extLst>
          </p:cNvPr>
          <p:cNvPicPr>
            <a:picLocks noChangeAspect="1"/>
          </p:cNvPicPr>
          <p:nvPr/>
        </p:nvPicPr>
        <p:blipFill>
          <a:blip r:embed="rId2"/>
          <a:stretch>
            <a:fillRect/>
          </a:stretch>
        </p:blipFill>
        <p:spPr>
          <a:xfrm>
            <a:off x="7340600" y="606638"/>
            <a:ext cx="3619500" cy="2607838"/>
          </a:xfrm>
          <a:prstGeom prst="rect">
            <a:avLst/>
          </a:prstGeom>
        </p:spPr>
      </p:pic>
      <p:pic>
        <p:nvPicPr>
          <p:cNvPr id="7" name="Picture 6">
            <a:extLst>
              <a:ext uri="{FF2B5EF4-FFF2-40B4-BE49-F238E27FC236}">
                <a16:creationId xmlns:a16="http://schemas.microsoft.com/office/drawing/2014/main" id="{7C75398B-6BAF-9FCD-A55B-6650A6FE178D}"/>
              </a:ext>
            </a:extLst>
          </p:cNvPr>
          <p:cNvPicPr>
            <a:picLocks noChangeAspect="1"/>
          </p:cNvPicPr>
          <p:nvPr/>
        </p:nvPicPr>
        <p:blipFill>
          <a:blip r:embed="rId3"/>
          <a:stretch>
            <a:fillRect/>
          </a:stretch>
        </p:blipFill>
        <p:spPr>
          <a:xfrm>
            <a:off x="6856963" y="3775309"/>
            <a:ext cx="4103137" cy="2607839"/>
          </a:xfrm>
          <a:prstGeom prst="rect">
            <a:avLst/>
          </a:prstGeom>
        </p:spPr>
      </p:pic>
    </p:spTree>
    <p:extLst>
      <p:ext uri="{BB962C8B-B14F-4D97-AF65-F5344CB8AC3E}">
        <p14:creationId xmlns:p14="http://schemas.microsoft.com/office/powerpoint/2010/main" val="40380154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1E0FB-8837-0FC5-D0F3-20C0F71E9032}"/>
              </a:ext>
            </a:extLst>
          </p:cNvPr>
          <p:cNvSpPr>
            <a:spLocks noGrp="1"/>
          </p:cNvSpPr>
          <p:nvPr>
            <p:ph type="title"/>
          </p:nvPr>
        </p:nvSpPr>
        <p:spPr/>
        <p:txBody>
          <a:bodyPr/>
          <a:lstStyle/>
          <a:p>
            <a:r>
              <a:rPr lang="en-US" b="1" dirty="0">
                <a:solidFill>
                  <a:srgbClr val="000000"/>
                </a:solidFill>
                <a:effectLst/>
                <a:latin typeface="Helvetica Neue" panose="02000503000000020004" pitchFamily="2" charset="0"/>
              </a:rPr>
              <a:t>Agile </a:t>
            </a:r>
            <a:endParaRPr lang="en-US" dirty="0"/>
          </a:p>
        </p:txBody>
      </p:sp>
      <p:sp>
        <p:nvSpPr>
          <p:cNvPr id="3" name="Content Placeholder 2">
            <a:extLst>
              <a:ext uri="{FF2B5EF4-FFF2-40B4-BE49-F238E27FC236}">
                <a16:creationId xmlns:a16="http://schemas.microsoft.com/office/drawing/2014/main" id="{E8043552-422F-B1AD-5CE0-9C3879D5C07C}"/>
              </a:ext>
            </a:extLst>
          </p:cNvPr>
          <p:cNvSpPr>
            <a:spLocks noGrp="1"/>
          </p:cNvSpPr>
          <p:nvPr>
            <p:ph idx="1"/>
          </p:nvPr>
        </p:nvSpPr>
        <p:spPr>
          <a:xfrm>
            <a:off x="457200" y="1690688"/>
            <a:ext cx="5854700" cy="4351338"/>
          </a:xfrm>
        </p:spPr>
        <p:txBody>
          <a:bodyPr>
            <a:normAutofit fontScale="70000" lnSpcReduction="20000"/>
          </a:bodyPr>
          <a:lstStyle/>
          <a:p>
            <a:r>
              <a:rPr lang="en-US" dirty="0">
                <a:solidFill>
                  <a:srgbClr val="000000"/>
                </a:solidFill>
                <a:effectLst/>
                <a:latin typeface="Helvetica Neue" panose="02000503000000020004" pitchFamily="2" charset="0"/>
              </a:rPr>
              <a:t>Assumption: everything always changes </a:t>
            </a:r>
          </a:p>
          <a:p>
            <a:r>
              <a:rPr lang="en-US" dirty="0">
                <a:solidFill>
                  <a:srgbClr val="000000"/>
                </a:solidFill>
                <a:effectLst/>
                <a:latin typeface="Helvetica Neue" panose="02000503000000020004" pitchFamily="2" charset="0"/>
              </a:rPr>
              <a:t>Requirements are not unchangeable; they can be altered at any time </a:t>
            </a:r>
            <a:br>
              <a:rPr lang="en-US" dirty="0">
                <a:solidFill>
                  <a:srgbClr val="000000"/>
                </a:solidFill>
                <a:effectLst/>
                <a:latin typeface="Helvetica Neue" panose="02000503000000020004" pitchFamily="2" charset="0"/>
              </a:rPr>
            </a:br>
            <a:endParaRPr lang="en-US" dirty="0">
              <a:solidFill>
                <a:srgbClr val="000000"/>
              </a:solidFill>
              <a:effectLst/>
              <a:latin typeface="Helvetica Neue" panose="02000503000000020004" pitchFamily="2" charset="0"/>
            </a:endParaRPr>
          </a:p>
          <a:p>
            <a:r>
              <a:rPr lang="en-US" dirty="0">
                <a:solidFill>
                  <a:srgbClr val="000000"/>
                </a:solidFill>
                <a:effectLst/>
                <a:latin typeface="Helvetica Neue" panose="02000503000000020004" pitchFamily="2" charset="0"/>
              </a:rPr>
              <a:t>Frequent software delivery: faster we ship software to production, the faster we get feedback and the faster changes can be applied if needed</a:t>
            </a:r>
            <a:br>
              <a:rPr lang="en-US" dirty="0">
                <a:solidFill>
                  <a:srgbClr val="000000"/>
                </a:solidFill>
                <a:effectLst/>
                <a:latin typeface="Helvetica Neue" panose="02000503000000020004" pitchFamily="2" charset="0"/>
              </a:rPr>
            </a:br>
            <a:endParaRPr lang="en-US" dirty="0">
              <a:solidFill>
                <a:srgbClr val="000000"/>
              </a:solidFill>
              <a:effectLst/>
              <a:latin typeface="Helvetica Neue" panose="02000503000000020004" pitchFamily="2" charset="0"/>
            </a:endParaRPr>
          </a:p>
          <a:p>
            <a:r>
              <a:rPr lang="en-US" dirty="0">
                <a:solidFill>
                  <a:srgbClr val="000000"/>
                </a:solidFill>
                <a:effectLst/>
                <a:latin typeface="Helvetica Neue" panose="02000503000000020004" pitchFamily="2" charset="0"/>
              </a:rPr>
              <a:t>Requires CROSS-FUNCTIONAL teams {Pods}: planning, analysis, design, implementation, and quality assurance is done  only the people within that </a:t>
            </a:r>
            <a:r>
              <a:rPr lang="en-US" b="1" dirty="0">
                <a:solidFill>
                  <a:srgbClr val="FC2190"/>
                </a:solidFill>
                <a:effectLst/>
                <a:latin typeface="Helvetica Neue" panose="02000503000000020004" pitchFamily="2" charset="0"/>
              </a:rPr>
              <a:t>team/Pod </a:t>
            </a:r>
            <a:endParaRPr lang="en-US" dirty="0">
              <a:solidFill>
                <a:srgbClr val="000000"/>
              </a:solidFill>
              <a:effectLst/>
              <a:latin typeface="Helvetica Neue" panose="02000503000000020004" pitchFamily="2" charset="0"/>
            </a:endParaRPr>
          </a:p>
          <a:p>
            <a:pPr marL="0" indent="0">
              <a:buNone/>
            </a:pPr>
            <a:br>
              <a:rPr lang="en-US" dirty="0">
                <a:solidFill>
                  <a:srgbClr val="000000"/>
                </a:solidFill>
                <a:effectLst/>
                <a:latin typeface="Helvetica Neue" panose="02000503000000020004" pitchFamily="2" charset="0"/>
              </a:rPr>
            </a:br>
            <a:endParaRPr lang="en-US" dirty="0">
              <a:solidFill>
                <a:srgbClr val="000000"/>
              </a:solidFill>
              <a:effectLst/>
              <a:latin typeface="Helvetica Neue" panose="02000503000000020004" pitchFamily="2" charset="0"/>
            </a:endParaRPr>
          </a:p>
          <a:p>
            <a:endParaRPr lang="en-US" dirty="0"/>
          </a:p>
        </p:txBody>
      </p:sp>
      <p:pic>
        <p:nvPicPr>
          <p:cNvPr id="4" name="Picture 3">
            <a:extLst>
              <a:ext uri="{FF2B5EF4-FFF2-40B4-BE49-F238E27FC236}">
                <a16:creationId xmlns:a16="http://schemas.microsoft.com/office/drawing/2014/main" id="{73E1D81F-03D6-1824-F603-56999C79168F}"/>
              </a:ext>
            </a:extLst>
          </p:cNvPr>
          <p:cNvPicPr>
            <a:picLocks noChangeAspect="1"/>
          </p:cNvPicPr>
          <p:nvPr/>
        </p:nvPicPr>
        <p:blipFill>
          <a:blip r:embed="rId2"/>
          <a:stretch>
            <a:fillRect/>
          </a:stretch>
        </p:blipFill>
        <p:spPr>
          <a:xfrm>
            <a:off x="6503756" y="1525784"/>
            <a:ext cx="5496389" cy="3641528"/>
          </a:xfrm>
          <a:prstGeom prst="rect">
            <a:avLst/>
          </a:prstGeom>
        </p:spPr>
      </p:pic>
    </p:spTree>
    <p:extLst>
      <p:ext uri="{BB962C8B-B14F-4D97-AF65-F5344CB8AC3E}">
        <p14:creationId xmlns:p14="http://schemas.microsoft.com/office/powerpoint/2010/main" val="33442856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E9E3FC-24F5-A403-CE5F-2693568D4795}"/>
              </a:ext>
            </a:extLst>
          </p:cNvPr>
          <p:cNvPicPr>
            <a:picLocks noChangeAspect="1"/>
          </p:cNvPicPr>
          <p:nvPr/>
        </p:nvPicPr>
        <p:blipFill>
          <a:blip r:embed="rId2"/>
          <a:stretch>
            <a:fillRect/>
          </a:stretch>
        </p:blipFill>
        <p:spPr>
          <a:xfrm>
            <a:off x="482600" y="350043"/>
            <a:ext cx="10947400" cy="6157913"/>
          </a:xfrm>
          <a:prstGeom prst="rect">
            <a:avLst/>
          </a:prstGeom>
        </p:spPr>
      </p:pic>
    </p:spTree>
    <p:extLst>
      <p:ext uri="{BB962C8B-B14F-4D97-AF65-F5344CB8AC3E}">
        <p14:creationId xmlns:p14="http://schemas.microsoft.com/office/powerpoint/2010/main" val="2947000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3D5A8-41A5-739C-145D-78D275E8FDEA}"/>
              </a:ext>
            </a:extLst>
          </p:cNvPr>
          <p:cNvSpPr>
            <a:spLocks noGrp="1"/>
          </p:cNvSpPr>
          <p:nvPr>
            <p:ph type="ctrTitle"/>
          </p:nvPr>
        </p:nvSpPr>
        <p:spPr/>
        <p:txBody>
          <a:bodyPr/>
          <a:lstStyle/>
          <a:p>
            <a:r>
              <a:rPr lang="en-US" dirty="0"/>
              <a:t>Phase 1: Planning </a:t>
            </a:r>
          </a:p>
        </p:txBody>
      </p:sp>
    </p:spTree>
    <p:extLst>
      <p:ext uri="{BB962C8B-B14F-4D97-AF65-F5344CB8AC3E}">
        <p14:creationId xmlns:p14="http://schemas.microsoft.com/office/powerpoint/2010/main" val="24322944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97197A-289B-229C-9CBD-95806274C882}"/>
              </a:ext>
            </a:extLst>
          </p:cNvPr>
          <p:cNvPicPr>
            <a:picLocks noChangeAspect="1"/>
          </p:cNvPicPr>
          <p:nvPr/>
        </p:nvPicPr>
        <p:blipFill>
          <a:blip r:embed="rId2"/>
          <a:stretch>
            <a:fillRect/>
          </a:stretch>
        </p:blipFill>
        <p:spPr>
          <a:xfrm>
            <a:off x="419100" y="235743"/>
            <a:ext cx="11353800" cy="6386513"/>
          </a:xfrm>
          <a:prstGeom prst="rect">
            <a:avLst/>
          </a:prstGeom>
        </p:spPr>
      </p:pic>
    </p:spTree>
    <p:extLst>
      <p:ext uri="{BB962C8B-B14F-4D97-AF65-F5344CB8AC3E}">
        <p14:creationId xmlns:p14="http://schemas.microsoft.com/office/powerpoint/2010/main" val="26594649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7A845B-1560-5BA4-0711-E76B9F707E9A}"/>
              </a:ext>
            </a:extLst>
          </p:cNvPr>
          <p:cNvPicPr>
            <a:picLocks noChangeAspect="1"/>
          </p:cNvPicPr>
          <p:nvPr/>
        </p:nvPicPr>
        <p:blipFill>
          <a:blip r:embed="rId2"/>
          <a:stretch>
            <a:fillRect/>
          </a:stretch>
        </p:blipFill>
        <p:spPr>
          <a:xfrm>
            <a:off x="2209800" y="150812"/>
            <a:ext cx="7772400" cy="4371975"/>
          </a:xfrm>
          <a:prstGeom prst="rect">
            <a:avLst/>
          </a:prstGeom>
        </p:spPr>
      </p:pic>
      <p:pic>
        <p:nvPicPr>
          <p:cNvPr id="5" name="Picture 4">
            <a:extLst>
              <a:ext uri="{FF2B5EF4-FFF2-40B4-BE49-F238E27FC236}">
                <a16:creationId xmlns:a16="http://schemas.microsoft.com/office/drawing/2014/main" id="{D3F238AA-4050-E77D-C63A-39B17A2E70D1}"/>
              </a:ext>
            </a:extLst>
          </p:cNvPr>
          <p:cNvPicPr>
            <a:picLocks noChangeAspect="1"/>
          </p:cNvPicPr>
          <p:nvPr/>
        </p:nvPicPr>
        <p:blipFill>
          <a:blip r:embed="rId3"/>
          <a:stretch>
            <a:fillRect/>
          </a:stretch>
        </p:blipFill>
        <p:spPr>
          <a:xfrm>
            <a:off x="1574800" y="3429000"/>
            <a:ext cx="7772400" cy="2403389"/>
          </a:xfrm>
          <a:prstGeom prst="rect">
            <a:avLst/>
          </a:prstGeom>
        </p:spPr>
      </p:pic>
    </p:spTree>
    <p:extLst>
      <p:ext uri="{BB962C8B-B14F-4D97-AF65-F5344CB8AC3E}">
        <p14:creationId xmlns:p14="http://schemas.microsoft.com/office/powerpoint/2010/main" val="28957435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D0D96-0FC8-8197-2A52-AA284F481BA8}"/>
              </a:ext>
            </a:extLst>
          </p:cNvPr>
          <p:cNvPicPr>
            <a:picLocks noChangeAspect="1"/>
          </p:cNvPicPr>
          <p:nvPr/>
        </p:nvPicPr>
        <p:blipFill>
          <a:blip r:embed="rId2"/>
          <a:stretch>
            <a:fillRect/>
          </a:stretch>
        </p:blipFill>
        <p:spPr>
          <a:xfrm>
            <a:off x="127000" y="128587"/>
            <a:ext cx="11734800" cy="6600825"/>
          </a:xfrm>
          <a:prstGeom prst="rect">
            <a:avLst/>
          </a:prstGeom>
        </p:spPr>
      </p:pic>
    </p:spTree>
    <p:extLst>
      <p:ext uri="{BB962C8B-B14F-4D97-AF65-F5344CB8AC3E}">
        <p14:creationId xmlns:p14="http://schemas.microsoft.com/office/powerpoint/2010/main" val="18860874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0D58BC-D8DB-4EBA-63EA-0DFAA27BF448}"/>
              </a:ext>
            </a:extLst>
          </p:cNvPr>
          <p:cNvPicPr>
            <a:picLocks noChangeAspect="1"/>
          </p:cNvPicPr>
          <p:nvPr/>
        </p:nvPicPr>
        <p:blipFill>
          <a:blip r:embed="rId2"/>
          <a:stretch>
            <a:fillRect/>
          </a:stretch>
        </p:blipFill>
        <p:spPr>
          <a:xfrm>
            <a:off x="314677" y="177006"/>
            <a:ext cx="11562645" cy="6503988"/>
          </a:xfrm>
          <a:prstGeom prst="rect">
            <a:avLst/>
          </a:prstGeom>
        </p:spPr>
      </p:pic>
    </p:spTree>
    <p:extLst>
      <p:ext uri="{BB962C8B-B14F-4D97-AF65-F5344CB8AC3E}">
        <p14:creationId xmlns:p14="http://schemas.microsoft.com/office/powerpoint/2010/main" val="3213369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9D606C-2CA3-A53A-EF6B-6AC91675CECF}"/>
              </a:ext>
            </a:extLst>
          </p:cNvPr>
          <p:cNvPicPr>
            <a:picLocks noChangeAspect="1"/>
          </p:cNvPicPr>
          <p:nvPr/>
        </p:nvPicPr>
        <p:blipFill>
          <a:blip r:embed="rId2"/>
          <a:stretch>
            <a:fillRect/>
          </a:stretch>
        </p:blipFill>
        <p:spPr>
          <a:xfrm>
            <a:off x="0" y="214312"/>
            <a:ext cx="11430000" cy="6429375"/>
          </a:xfrm>
          <a:prstGeom prst="rect">
            <a:avLst/>
          </a:prstGeom>
        </p:spPr>
      </p:pic>
    </p:spTree>
    <p:extLst>
      <p:ext uri="{BB962C8B-B14F-4D97-AF65-F5344CB8AC3E}">
        <p14:creationId xmlns:p14="http://schemas.microsoft.com/office/powerpoint/2010/main" val="952995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3A1CC2-C0C6-2271-CFC9-7952ECA28399}"/>
              </a:ext>
            </a:extLst>
          </p:cNvPr>
          <p:cNvPicPr>
            <a:picLocks noChangeAspect="1"/>
          </p:cNvPicPr>
          <p:nvPr/>
        </p:nvPicPr>
        <p:blipFill>
          <a:blip r:embed="rId2"/>
          <a:stretch>
            <a:fillRect/>
          </a:stretch>
        </p:blipFill>
        <p:spPr>
          <a:xfrm>
            <a:off x="203200" y="351631"/>
            <a:ext cx="11341100" cy="6379369"/>
          </a:xfrm>
          <a:prstGeom prst="rect">
            <a:avLst/>
          </a:prstGeom>
        </p:spPr>
      </p:pic>
    </p:spTree>
    <p:extLst>
      <p:ext uri="{BB962C8B-B14F-4D97-AF65-F5344CB8AC3E}">
        <p14:creationId xmlns:p14="http://schemas.microsoft.com/office/powerpoint/2010/main" val="34296763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93607F-D37D-DB0A-0138-8114FD36B97A}"/>
              </a:ext>
            </a:extLst>
          </p:cNvPr>
          <p:cNvPicPr>
            <a:picLocks noChangeAspect="1"/>
          </p:cNvPicPr>
          <p:nvPr/>
        </p:nvPicPr>
        <p:blipFill>
          <a:blip r:embed="rId2"/>
          <a:stretch>
            <a:fillRect/>
          </a:stretch>
        </p:blipFill>
        <p:spPr>
          <a:xfrm>
            <a:off x="419100" y="115887"/>
            <a:ext cx="10922000" cy="6143625"/>
          </a:xfrm>
          <a:prstGeom prst="rect">
            <a:avLst/>
          </a:prstGeom>
        </p:spPr>
      </p:pic>
      <p:sp>
        <p:nvSpPr>
          <p:cNvPr id="4" name="TextBox 3">
            <a:extLst>
              <a:ext uri="{FF2B5EF4-FFF2-40B4-BE49-F238E27FC236}">
                <a16:creationId xmlns:a16="http://schemas.microsoft.com/office/drawing/2014/main" id="{39797010-6B09-96EA-297E-4767E67EA828}"/>
              </a:ext>
            </a:extLst>
          </p:cNvPr>
          <p:cNvSpPr txBox="1"/>
          <p:nvPr/>
        </p:nvSpPr>
        <p:spPr>
          <a:xfrm>
            <a:off x="990600" y="6259512"/>
            <a:ext cx="6096000" cy="523220"/>
          </a:xfrm>
          <a:prstGeom prst="rect">
            <a:avLst/>
          </a:prstGeom>
          <a:noFill/>
        </p:spPr>
        <p:txBody>
          <a:bodyPr wrap="square">
            <a:spAutoFit/>
          </a:bodyPr>
          <a:lstStyle/>
          <a:p>
            <a:r>
              <a:rPr lang="en-US" sz="2800" b="1" dirty="0"/>
              <a:t>https://</a:t>
            </a:r>
            <a:r>
              <a:rPr lang="en-US" sz="2800" b="1" dirty="0" err="1"/>
              <a:t>trello.com</a:t>
            </a:r>
            <a:r>
              <a:rPr lang="en-US" sz="2800" b="1" dirty="0"/>
              <a:t>/</a:t>
            </a:r>
          </a:p>
        </p:txBody>
      </p:sp>
    </p:spTree>
    <p:extLst>
      <p:ext uri="{BB962C8B-B14F-4D97-AF65-F5344CB8AC3E}">
        <p14:creationId xmlns:p14="http://schemas.microsoft.com/office/powerpoint/2010/main" val="4283691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Introduction to Python"/>
          <p:cNvSpPr txBox="1">
            <a:spLocks noGrp="1"/>
          </p:cNvSpPr>
          <p:nvPr>
            <p:ph type="body" sz="half" idx="1"/>
          </p:nvPr>
        </p:nvSpPr>
        <p:spPr>
          <a:prstGeom prst="rect">
            <a:avLst/>
          </a:prstGeom>
        </p:spPr>
        <p:txBody>
          <a:bodyPr/>
          <a:lstStyle/>
          <a:p>
            <a:r>
              <a:rPr b="1">
                <a:latin typeface="+mn-lt"/>
                <a:ea typeface="+mn-ea"/>
                <a:cs typeface="+mn-cs"/>
                <a:sym typeface="Helvetica Neue"/>
              </a:rPr>
              <a:t>Introduction</a:t>
            </a:r>
            <a:r>
              <a:t> to Python</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1" name="Image" descr="Image"/>
          <p:cNvPicPr>
            <a:picLocks noChangeAspect="1"/>
          </p:cNvPicPr>
          <p:nvPr/>
        </p:nvPicPr>
        <p:blipFill>
          <a:blip r:embed="rId2"/>
          <a:stretch>
            <a:fillRect/>
          </a:stretch>
        </p:blipFill>
        <p:spPr>
          <a:xfrm>
            <a:off x="1458943" y="3378951"/>
            <a:ext cx="4185430" cy="1239934"/>
          </a:xfrm>
          <a:prstGeom prst="rect">
            <a:avLst/>
          </a:prstGeom>
          <a:ln w="12700">
            <a:miter lim="400000"/>
          </a:ln>
        </p:spPr>
      </p:pic>
      <p:sp>
        <p:nvSpPr>
          <p:cNvPr id="422" name="What can it do?"/>
          <p:cNvSpPr txBox="1">
            <a:spLocks noGrp="1"/>
          </p:cNvSpPr>
          <p:nvPr>
            <p:ph type="body" idx="4294967295"/>
          </p:nvPr>
        </p:nvSpPr>
        <p:spPr>
          <a:xfrm>
            <a:off x="-1557355" y="-2035697"/>
            <a:ext cx="10985501" cy="3620792"/>
          </a:xfrm>
          <a:prstGeom prst="rect">
            <a:avLst/>
          </a:prstGeom>
        </p:spPr>
        <p:txBody>
          <a:bodyPr anchor="b">
            <a:normAutofit/>
          </a:bodyPr>
          <a:lstStyle>
            <a:lvl1pPr marL="0" indent="0" algn="ctr">
              <a:lnSpc>
                <a:spcPct val="80000"/>
              </a:lnSpc>
              <a:spcBef>
                <a:spcPts val="0"/>
              </a:spcBef>
              <a:buSzTx/>
              <a:buNone/>
              <a:defRPr sz="15000" b="1" spc="-150"/>
            </a:lvl1pPr>
          </a:lstStyle>
          <a:p>
            <a:r>
              <a:rPr sz="6600" dirty="0"/>
              <a:t>What can it do? </a:t>
            </a:r>
          </a:p>
        </p:txBody>
      </p:sp>
      <p:sp>
        <p:nvSpPr>
          <p:cNvPr id="423" name="Web development"/>
          <p:cNvSpPr txBox="1"/>
          <p:nvPr/>
        </p:nvSpPr>
        <p:spPr>
          <a:xfrm>
            <a:off x="6391774" y="2477304"/>
            <a:ext cx="2368534"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400" b="1" dirty="0"/>
              <a:t>Web</a:t>
            </a:r>
            <a:r>
              <a:rPr sz="2400" dirty="0"/>
              <a:t> development</a:t>
            </a:r>
          </a:p>
        </p:txBody>
      </p:sp>
      <p:sp>
        <p:nvSpPr>
          <p:cNvPr id="424" name="API creation"/>
          <p:cNvSpPr txBox="1"/>
          <p:nvPr/>
        </p:nvSpPr>
        <p:spPr>
          <a:xfrm>
            <a:off x="6391774" y="3926291"/>
            <a:ext cx="1648978"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400" b="1"/>
              <a:t>API</a:t>
            </a:r>
            <a:r>
              <a:rPr sz="2400"/>
              <a:t> creation </a:t>
            </a:r>
          </a:p>
        </p:txBody>
      </p:sp>
      <p:sp>
        <p:nvSpPr>
          <p:cNvPr id="425" name="Data science"/>
          <p:cNvSpPr txBox="1"/>
          <p:nvPr/>
        </p:nvSpPr>
        <p:spPr>
          <a:xfrm>
            <a:off x="6377601" y="4650785"/>
            <a:ext cx="165160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2400"/>
              <a:t>Data science</a:t>
            </a:r>
          </a:p>
        </p:txBody>
      </p:sp>
      <p:sp>
        <p:nvSpPr>
          <p:cNvPr id="426" name="Mobile development"/>
          <p:cNvSpPr txBox="1"/>
          <p:nvPr/>
        </p:nvSpPr>
        <p:spPr>
          <a:xfrm>
            <a:off x="6381183" y="3201798"/>
            <a:ext cx="268567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400" b="1"/>
              <a:t>Mobile</a:t>
            </a:r>
            <a:r>
              <a:rPr sz="2400"/>
              <a:t> development</a:t>
            </a:r>
          </a:p>
        </p:txBody>
      </p:sp>
      <p:sp>
        <p:nvSpPr>
          <p:cNvPr id="427" name="Database creation"/>
          <p:cNvSpPr txBox="1"/>
          <p:nvPr/>
        </p:nvSpPr>
        <p:spPr>
          <a:xfrm>
            <a:off x="6386135" y="5375279"/>
            <a:ext cx="2345194"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400" b="1"/>
              <a:t>Database</a:t>
            </a:r>
            <a:r>
              <a:rPr sz="2400"/>
              <a:t> creation</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9" name="Screen Shot 2020-08-26 at 12.19.47 PM.png" descr="Screen Shot 2020-08-26 at 12.19.47 PM.png"/>
          <p:cNvPicPr>
            <a:picLocks noChangeAspect="1"/>
          </p:cNvPicPr>
          <p:nvPr/>
        </p:nvPicPr>
        <p:blipFill>
          <a:blip r:embed="rId2"/>
          <a:srcRect t="14335"/>
          <a:stretch>
            <a:fillRect/>
          </a:stretch>
        </p:blipFill>
        <p:spPr>
          <a:xfrm>
            <a:off x="300776" y="1706195"/>
            <a:ext cx="11590375" cy="4850393"/>
          </a:xfrm>
          <a:prstGeom prst="rect">
            <a:avLst/>
          </a:prstGeom>
          <a:ln w="12700">
            <a:miter lim="400000"/>
          </a:ln>
        </p:spPr>
      </p:pic>
      <p:sp>
        <p:nvSpPr>
          <p:cNvPr id="430" name="Who uses it?"/>
          <p:cNvSpPr txBox="1">
            <a:spLocks noGrp="1"/>
          </p:cNvSpPr>
          <p:nvPr>
            <p:ph type="body" idx="4294967295"/>
          </p:nvPr>
        </p:nvSpPr>
        <p:spPr>
          <a:xfrm>
            <a:off x="-1959820" y="-2279295"/>
            <a:ext cx="10985501" cy="3620792"/>
          </a:xfrm>
          <a:prstGeom prst="rect">
            <a:avLst/>
          </a:prstGeom>
        </p:spPr>
        <p:txBody>
          <a:bodyPr anchor="b">
            <a:normAutofit/>
          </a:bodyPr>
          <a:lstStyle>
            <a:lvl1pPr marL="0" indent="0" algn="ctr">
              <a:lnSpc>
                <a:spcPct val="80000"/>
              </a:lnSpc>
              <a:spcBef>
                <a:spcPts val="0"/>
              </a:spcBef>
              <a:buSzTx/>
              <a:buNone/>
              <a:defRPr sz="12500" b="1" spc="-125"/>
            </a:lvl1pPr>
          </a:lstStyle>
          <a:p>
            <a:r>
              <a:rPr sz="6600" dirty="0"/>
              <a:t>Who uses it?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5403</TotalTime>
  <Words>3995</Words>
  <Application>Microsoft Macintosh PowerPoint</Application>
  <PresentationFormat>Widescreen</PresentationFormat>
  <Paragraphs>497</Paragraphs>
  <Slides>110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110</vt:i4>
      </vt:variant>
    </vt:vector>
  </HeadingPairs>
  <TitlesOfParts>
    <vt:vector size="118" baseType="lpstr">
      <vt:lpstr>Arial</vt:lpstr>
      <vt:lpstr>Calibri</vt:lpstr>
      <vt:lpstr>Calibri Light</vt:lpstr>
      <vt:lpstr>Helvetica</vt:lpstr>
      <vt:lpstr>Helvetica Neue</vt:lpstr>
      <vt:lpstr>Helvetica Neue Medium</vt:lpstr>
      <vt:lpstr>Open Sans</vt:lpstr>
      <vt:lpstr>Office Theme</vt:lpstr>
      <vt:lpstr>SDLC</vt:lpstr>
      <vt:lpstr>Interesting things…</vt:lpstr>
      <vt:lpstr>PowerPoint Presentation</vt:lpstr>
      <vt:lpstr>PowerPoint Presentation</vt:lpstr>
      <vt:lpstr>PowerPoint Presentation</vt:lpstr>
      <vt:lpstr>Review </vt:lpstr>
      <vt:lpstr>PowerPoint Presentation</vt:lpstr>
      <vt:lpstr>PowerPoint Presentation</vt:lpstr>
      <vt:lpstr>Phase 1: Planning </vt:lpstr>
      <vt:lpstr>Phase 1: Planning Hierarchy and Taxonomy</vt:lpstr>
      <vt:lpstr>…Planning Phase</vt:lpstr>
      <vt:lpstr>SBM Strategic Plan (School) </vt:lpstr>
      <vt:lpstr>SHP Strategic Plan (School) </vt:lpstr>
      <vt:lpstr>PowerPoint Presentation</vt:lpstr>
      <vt:lpstr>Phase 2: Analysis (PLANNING) </vt:lpstr>
      <vt:lpstr>Phase 2: System Analyses</vt:lpstr>
      <vt:lpstr>Phase 2: Components of System Analysis </vt:lpstr>
      <vt:lpstr>1. Problem Analysis</vt:lpstr>
      <vt:lpstr>Fish Bone Diagram </vt:lpstr>
      <vt:lpstr>Fish Bone Diagram </vt:lpstr>
      <vt:lpstr>2. Preliminary Investigation</vt:lpstr>
      <vt:lpstr>Interviewing the client </vt:lpstr>
      <vt:lpstr>Interviewing the client </vt:lpstr>
      <vt:lpstr>Emic vs Etic</vt:lpstr>
      <vt:lpstr>PowerPoint Presentation</vt:lpstr>
      <vt:lpstr>2. Preliminary Investigation</vt:lpstr>
      <vt:lpstr>PowerPoint Presentation</vt:lpstr>
      <vt:lpstr>2. Preliminary Investigation</vt:lpstr>
      <vt:lpstr>3. Requirements Analysis (non-tech)</vt:lpstr>
      <vt:lpstr>3. Requirement Analysis – Current State</vt:lpstr>
      <vt:lpstr>3. Requirement Analysis – Future State</vt:lpstr>
      <vt:lpstr>Once done with current and future &lt; </vt:lpstr>
      <vt:lpstr>PowerPoint Presentation</vt:lpstr>
      <vt:lpstr>PowerPoint Presentation</vt:lpstr>
      <vt:lpstr>PowerPoint Presentation</vt:lpstr>
      <vt:lpstr>PowerPoint Presentation</vt:lpstr>
      <vt:lpstr>PowerPoint Presentation</vt:lpstr>
      <vt:lpstr>4. Alternatives / CBA </vt:lpstr>
      <vt:lpstr>PowerPoint Presentation</vt:lpstr>
      <vt:lpstr>Cost Benefit Ratio </vt:lpstr>
      <vt:lpstr>PowerPoint Presentation</vt:lpstr>
      <vt:lpstr>CDC tutorial to CBA: https://www.train.org/cdctrain/course/1079247/ </vt:lpstr>
      <vt:lpstr>5. Proposal / Commitment </vt:lpstr>
      <vt:lpstr>Success Metrics – Operationalize Success (KPIs) </vt:lpstr>
      <vt:lpstr>What makes a good objective? </vt:lpstr>
      <vt:lpstr>Work breakdown from objectives…</vt:lpstr>
      <vt:lpstr>6. PM’s </vt:lpstr>
      <vt:lpstr>6. PM’s </vt:lpstr>
      <vt:lpstr>GANNT charts</vt:lpstr>
      <vt:lpstr>PowerPoint Presentation</vt:lpstr>
      <vt:lpstr>PowerPoint Presentation</vt:lpstr>
      <vt:lpstr>PowerPoint Presentation</vt:lpstr>
      <vt:lpstr>PowerPoint Presentation</vt:lpstr>
      <vt:lpstr>Phase 3: Design (PLANNING) </vt:lpstr>
      <vt:lpstr>Phase 3: Design: </vt:lpstr>
      <vt:lpstr>Design: Goals  </vt:lpstr>
      <vt:lpstr>PowerPoint Presentation</vt:lpstr>
      <vt:lpstr>PowerPoint Presentation</vt:lpstr>
      <vt:lpstr>Example: Data Catalog: buy or build?   </vt:lpstr>
      <vt:lpstr>Components</vt:lpstr>
      <vt:lpstr>Design </vt:lpstr>
      <vt:lpstr>Design Team: Interdisciplinary  </vt:lpstr>
      <vt:lpstr>Design Deliverables: </vt:lpstr>
      <vt:lpstr>https://www.smartsheet.com/sites/default/files/IC-IT-Technical-Specification-Template-PDF.pdf </vt:lpstr>
      <vt:lpstr>Tech Specs</vt:lpstr>
      <vt:lpstr>Implementation: Technical Debt </vt:lpstr>
      <vt:lpstr>Additional considerations for design: </vt:lpstr>
      <vt:lpstr>RFI / RFP </vt:lpstr>
      <vt:lpstr>RFI / RFP </vt:lpstr>
      <vt:lpstr>Government RFPs/RFIs: https://sam.gov/</vt:lpstr>
      <vt:lpstr>Iowa: HHS </vt:lpstr>
      <vt:lpstr>Phase 4: Implementation (PLANNING to LAUNCH) </vt:lpstr>
      <vt:lpstr>Implementation</vt:lpstr>
      <vt:lpstr>Deployment types…</vt:lpstr>
      <vt:lpstr>War room: </vt:lpstr>
      <vt:lpstr>War Room Comms: Slack/Teams/etc…(chatOps)</vt:lpstr>
      <vt:lpstr>Phase 5: Testing (LAUNCH) </vt:lpstr>
      <vt:lpstr>Types of testing environments…</vt:lpstr>
      <vt:lpstr>Types of tests that can be performed: </vt:lpstr>
      <vt:lpstr>PowerPoint Presentation</vt:lpstr>
      <vt:lpstr>Phase 6: Deployment (LAUNCH) </vt:lpstr>
      <vt:lpstr>Deployment types…</vt:lpstr>
      <vt:lpstr>Phase 7: Maintenance and Improvements</vt:lpstr>
      <vt:lpstr>SDLC Methodologies</vt:lpstr>
      <vt:lpstr>SDLC methodologies (types)   </vt:lpstr>
      <vt:lpstr>PowerPoint Presentation</vt:lpstr>
      <vt:lpstr>Waterfall </vt:lpstr>
      <vt:lpstr>Agile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we run python? </vt:lpstr>
      <vt:lpstr>Local Installation</vt:lpstr>
      <vt:lpstr>IDE </vt:lpstr>
      <vt:lpstr>PowerPoint Presentation</vt:lpstr>
      <vt:lpstr>PowerPoint Presentation</vt:lpstr>
      <vt:lpstr>PowerPoint Presentation</vt:lpstr>
      <vt:lpstr>Google Colab</vt:lpstr>
      <vt:lpstr>Introduction to your #1 package: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SDLC</dc:title>
  <dc:creator>hants williams</dc:creator>
  <cp:lastModifiedBy>hants williams</cp:lastModifiedBy>
  <cp:revision>71</cp:revision>
  <dcterms:created xsi:type="dcterms:W3CDTF">2024-01-27T17:19:00Z</dcterms:created>
  <dcterms:modified xsi:type="dcterms:W3CDTF">2024-01-31T11:22:23Z</dcterms:modified>
</cp:coreProperties>
</file>